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440000" cx="7560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Tahoma"/>
      <p:regular r:id="rId12"/>
      <p:bold r:id="rId13"/>
    </p:embeddedFont>
    <p:embeddedFont>
      <p:font typeface="Fira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0">
          <p15:clr>
            <a:srgbClr val="747775"/>
          </p15:clr>
        </p15:guide>
        <p15:guide id="2" pos="227">
          <p15:clr>
            <a:srgbClr val="747775"/>
          </p15:clr>
        </p15:guide>
        <p15:guide id="3" pos="4490">
          <p15:clr>
            <a:srgbClr val="747775"/>
          </p15:clr>
        </p15:guide>
        <p15:guide id="4" pos="483">
          <p15:clr>
            <a:srgbClr val="747775"/>
          </p15:clr>
        </p15:guide>
        <p15:guide id="5" orient="horz" pos="483">
          <p15:clr>
            <a:srgbClr val="747775"/>
          </p15:clr>
        </p15:guide>
        <p15:guide id="6" orient="horz" pos="6093">
          <p15:clr>
            <a:srgbClr val="747775"/>
          </p15:clr>
        </p15:guide>
        <p15:guide id="7" orient="horz" pos="124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0" orient="horz"/>
        <p:guide pos="227"/>
        <p:guide pos="4490"/>
        <p:guide pos="483"/>
        <p:guide pos="483" orient="horz"/>
        <p:guide pos="6093" orient="horz"/>
        <p:guide pos="124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54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68553ba25_0_52:notes"/>
          <p:cNvSpPr/>
          <p:nvPr>
            <p:ph idx="2" type="sldImg"/>
          </p:nvPr>
        </p:nvSpPr>
        <p:spPr>
          <a:xfrm>
            <a:off x="2187754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68553ba2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99e5c6be1_0_1:notes"/>
          <p:cNvSpPr/>
          <p:nvPr>
            <p:ph idx="2" type="sldImg"/>
          </p:nvPr>
        </p:nvSpPr>
        <p:spPr>
          <a:xfrm>
            <a:off x="2187754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99e5c6b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me page 1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8200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3A8E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683231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3A8E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258262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33293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3055825" y="2123000"/>
            <a:ext cx="6969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213A8E"/>
                </a:solidFill>
              </a:rPr>
              <a:t>Collectif</a:t>
            </a:r>
            <a:endParaRPr b="1" sz="1000">
              <a:solidFill>
                <a:srgbClr val="213A8E"/>
              </a:solidFill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2675" y="1098212"/>
            <a:ext cx="1089225" cy="108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4589789" y="1228274"/>
            <a:ext cx="820008" cy="878061"/>
            <a:chOff x="1674750" y="3254050"/>
            <a:chExt cx="294575" cy="295375"/>
          </a:xfrm>
        </p:grpSpPr>
        <p:sp>
          <p:nvSpPr>
            <p:cNvPr id="18" name="Google Shape;18;p2"/>
            <p:cNvSpPr/>
            <p:nvPr/>
          </p:nvSpPr>
          <p:spPr>
            <a:xfrm>
              <a:off x="1691275" y="3351700"/>
              <a:ext cx="278050" cy="197725"/>
            </a:xfrm>
            <a:custGeom>
              <a:rect b="b" l="l" r="r" t="t"/>
              <a:pathLst>
                <a:path extrusionOk="0" h="7909" w="11122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4750" y="3254050"/>
              <a:ext cx="277250" cy="197900"/>
            </a:xfrm>
            <a:custGeom>
              <a:rect b="b" l="l" r="r" t="t"/>
              <a:pathLst>
                <a:path extrusionOk="0" h="7916" w="1109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27500" y="3306825"/>
              <a:ext cx="189075" cy="189050"/>
            </a:xfrm>
            <a:custGeom>
              <a:rect b="b" l="l" r="r" t="t"/>
              <a:pathLst>
                <a:path extrusionOk="0" h="7562" w="7563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/>
        </p:nvSpPr>
        <p:spPr>
          <a:xfrm>
            <a:off x="4319675" y="2132513"/>
            <a:ext cx="14274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213A8E"/>
                </a:solidFill>
              </a:rPr>
              <a:t>1 heure maximum</a:t>
            </a:r>
            <a:endParaRPr b="1" sz="1000">
              <a:solidFill>
                <a:srgbClr val="213A8E"/>
              </a:solidFill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009728" y="1356943"/>
            <a:ext cx="368186" cy="287081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6009737" y="1858532"/>
            <a:ext cx="340573" cy="339271"/>
            <a:chOff x="2085450" y="842250"/>
            <a:chExt cx="483700" cy="481850"/>
          </a:xfrm>
        </p:grpSpPr>
        <p:sp>
          <p:nvSpPr>
            <p:cNvPr id="24" name="Google Shape;24;p2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7" name="Google Shape;27;p2"/>
          <p:cNvSpPr txBox="1"/>
          <p:nvPr/>
        </p:nvSpPr>
        <p:spPr>
          <a:xfrm>
            <a:off x="6445950" y="1331575"/>
            <a:ext cx="748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213A8E"/>
                </a:solidFill>
              </a:rPr>
              <a:t>S’exprimer</a:t>
            </a:r>
            <a:endParaRPr b="1" sz="800">
              <a:solidFill>
                <a:srgbClr val="213A8E"/>
              </a:solidFill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445950" y="1772255"/>
            <a:ext cx="748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213A8E"/>
                </a:solidFill>
              </a:rPr>
              <a:t>Faire un choix</a:t>
            </a:r>
            <a:endParaRPr b="1" sz="800">
              <a:solidFill>
                <a:srgbClr val="213A8E"/>
              </a:solidFill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3021020" y="1884600"/>
            <a:ext cx="74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213A8E"/>
                </a:solidFill>
              </a:rPr>
              <a:t>6 max</a:t>
            </a:r>
            <a:endParaRPr b="1">
              <a:solidFill>
                <a:srgbClr val="213A8E"/>
              </a:solidFill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1084500" y="9703950"/>
            <a:ext cx="6081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i="1"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0"/>
            <a:ext cx="766800" cy="104400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ai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6828200" y="0"/>
            <a:ext cx="766800" cy="104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/>
        </p:nvSpPr>
        <p:spPr>
          <a:xfrm>
            <a:off x="1143000" y="9669450"/>
            <a:ext cx="5317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i="1"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i="1"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mpair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5781808" y="9669450"/>
            <a:ext cx="16800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</a:t>
            </a: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838200" y="9669450"/>
            <a:ext cx="5317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i="1"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i="1"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0" y="0"/>
            <a:ext cx="766800" cy="104400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le-pas-de-cote.net" TargetMode="External"/><Relationship Id="rId4" Type="http://schemas.openxmlformats.org/officeDocument/2006/relationships/hyperlink" Target="http://falc-abl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5781808" y="9669450"/>
            <a:ext cx="16800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104900" y="1104900"/>
            <a:ext cx="3000000" cy="77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272350"/>
                </a:solidFill>
              </a:rPr>
              <a:t>La cyber malveillance</a:t>
            </a:r>
            <a:endParaRPr b="1" sz="1350">
              <a:solidFill>
                <a:srgbClr val="27235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200"/>
              <a:t>La malveillance c’est faire exprès de faire du mal aux autres.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/>
              <a:t>Sur internet, des gens peuvent créer des arnaques pour faire du mal aux autres.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/>
              <a:t>Les arnaqueurs veulent : 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vendre des objets inutiles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voler mes informations personnelles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voler mon argent</a:t>
            </a:r>
            <a:endParaRPr sz="12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272350"/>
                </a:solidFill>
              </a:rPr>
              <a:t>Les arnaques</a:t>
            </a:r>
            <a:endParaRPr b="1" sz="1350">
              <a:solidFill>
                <a:srgbClr val="27235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200"/>
              <a:t>Les arnaqueurs ont plusieurs techniques pour me voler.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/>
              <a:t>Ils envoient : 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des faux mails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des faux SMS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des faux sites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des fausses demandes de rencontres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/>
              <a:t>Les arnaques sont très bien faites et c’est dur de voir que c’est faux.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 b="1" sz="1350">
              <a:solidFill>
                <a:srgbClr val="272350"/>
              </a:solidFill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819150" y="390525"/>
            <a:ext cx="621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Les cyber malveillances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138821" y="507611"/>
            <a:ext cx="442373" cy="420775"/>
            <a:chOff x="-6690625" y="3631325"/>
            <a:chExt cx="307225" cy="292225"/>
          </a:xfrm>
        </p:grpSpPr>
        <p:sp>
          <p:nvSpPr>
            <p:cNvPr id="78" name="Google Shape;78;p13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5781808" y="9669450"/>
            <a:ext cx="16800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2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971550" y="457200"/>
            <a:ext cx="5086500" cy="7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272350"/>
                </a:solidFill>
              </a:rPr>
              <a:t>Je me méfie quand :</a:t>
            </a:r>
            <a:endParaRPr b="1" sz="1350">
              <a:solidFill>
                <a:srgbClr val="272350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ne connais pas la personne qui envoie le mail ou le SMS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il y a un cadeau trop beau pour être vrai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Le message demande d’agir très vite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Il y a une amende à régler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Il y a un colis à récupérer mais je n’ai rien commandé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/>
              <a:t>Il y a d’autres indices, mais ils sont plus compliqué à voir : 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le numéro de téléphone n’est pas le bon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l’adresse mail est bizarre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il y a des fautes d'orthographe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le lien internet est bizarre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rgbClr val="272350"/>
                </a:solidFill>
              </a:rPr>
              <a:t>Je réagis aux cyberlveillances</a:t>
            </a:r>
            <a:endParaRPr b="1" sz="1350">
              <a:solidFill>
                <a:srgbClr val="27235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200"/>
              <a:t>J’ai un doute quand je reçois un mail ou un SMS : 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ne clique jamais sur les liens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ne réponds pas aux demandes de rencontres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ne donne jamais mon numéro de carte bancaire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ne donne jamais mon mot de passe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ne donne jamais mes informations personnelles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demande de l’aide à une personne de confiance, par exemple :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 sz="1200"/>
              <a:t>mes parents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 sz="1200"/>
              <a:t>un ami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 sz="1200"/>
              <a:t>un éducateur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 sz="1200"/>
              <a:t>un médecin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Je mets le mail ou le SMS à la poubelle.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9" name="Google Shape;89;p14"/>
          <p:cNvSpPr txBox="1"/>
          <p:nvPr/>
        </p:nvSpPr>
        <p:spPr>
          <a:xfrm>
            <a:off x="971550" y="8905875"/>
            <a:ext cx="6114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fr" sz="1000">
                <a:latin typeface="Tahoma"/>
                <a:ea typeface="Tahoma"/>
                <a:cs typeface="Tahoma"/>
                <a:sym typeface="Tahoma"/>
              </a:rPr>
              <a:t>Cette fiche s’appuie sur le travail d’Isabelle de Groot (</a:t>
            </a:r>
            <a:r>
              <a:rPr i="1" lang="fr" sz="1000" u="sng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le-pas-de-cote.net</a:t>
            </a:r>
            <a:r>
              <a:rPr i="1" lang="fr" sz="1000">
                <a:latin typeface="Tahoma"/>
                <a:ea typeface="Tahoma"/>
                <a:cs typeface="Tahoma"/>
                <a:sym typeface="Tahoma"/>
              </a:rPr>
              <a:t>) et sur le dictionnaire collaboratif Falc-able (</a:t>
            </a:r>
            <a:r>
              <a:rPr i="1" lang="fr" sz="1000" u="sng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falc-able.com</a:t>
            </a:r>
            <a:r>
              <a:rPr i="1" lang="fr" sz="1000"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138821" y="507611"/>
            <a:ext cx="442373" cy="420775"/>
            <a:chOff x="-6690625" y="3631325"/>
            <a:chExt cx="307225" cy="292225"/>
          </a:xfrm>
        </p:grpSpPr>
        <p:sp>
          <p:nvSpPr>
            <p:cNvPr id="91" name="Google Shape;91;p14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3A8E"/>
      </a:dk1>
      <a:lt1>
        <a:srgbClr val="FFFFFF"/>
      </a:lt1>
      <a:dk2>
        <a:srgbClr val="595959"/>
      </a:dk2>
      <a:lt2>
        <a:srgbClr val="EEEEEE"/>
      </a:lt2>
      <a:accent1>
        <a:srgbClr val="78D2A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