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Lst>
  <p:sldSz cy="10440000" cx="7560000"/>
  <p:notesSz cx="6858000" cy="9144000"/>
  <p:embeddedFontLst>
    <p:embeddedFont>
      <p:font typeface="Roboto"/>
      <p:regular r:id="rId10"/>
      <p:bold r:id="rId11"/>
      <p:italic r:id="rId12"/>
      <p:boldItalic r:id="rId13"/>
    </p:embeddedFont>
    <p:embeddedFont>
      <p:font typeface="Fira Sans Medium"/>
      <p:regular r:id="rId14"/>
      <p:bold r:id="rId15"/>
      <p:italic r:id="rId16"/>
      <p:boldItalic r:id="rId17"/>
    </p:embeddedFont>
    <p:embeddedFont>
      <p:font typeface="Fira Sans"/>
      <p:regular r:id="rId18"/>
      <p:bold r:id="rId19"/>
      <p:italic r:id="rId20"/>
      <p:boldItalic r:id="rId21"/>
    </p:embeddedFont>
    <p:embeddedFont>
      <p:font typeface="Barlow"/>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20">
          <p15:clr>
            <a:srgbClr val="747775"/>
          </p15:clr>
        </p15:guide>
        <p15:guide id="2" pos="272">
          <p15:clr>
            <a:srgbClr val="747775"/>
          </p15:clr>
        </p15:guide>
        <p15:guide id="3" pos="544">
          <p15:clr>
            <a:srgbClr val="747775"/>
          </p15:clr>
        </p15:guide>
        <p15:guide id="4" pos="4218">
          <p15:clr>
            <a:srgbClr val="747775"/>
          </p15:clr>
        </p15:guide>
        <p15:guide id="5" pos="4490">
          <p15:clr>
            <a:srgbClr val="747775"/>
          </p15:clr>
        </p15:guide>
        <p15:guide id="6" pos="2381">
          <p15:clr>
            <a:srgbClr val="747775"/>
          </p15:clr>
        </p15:guide>
        <p15:guide id="7" orient="horz" pos="483">
          <p15:clr>
            <a:srgbClr val="747775"/>
          </p15:clr>
        </p15:guide>
        <p15:guide id="8" orient="horz" pos="6055">
          <p15:clr>
            <a:srgbClr val="747775"/>
          </p15:clr>
        </p15:guide>
      </p15:sldGuideLst>
    </p:ext>
    <p:ext uri="GoogleSlidesCustomDataVersion2">
      <go:slidesCustomData xmlns:go="http://customooxmlschemas.google.com/" r:id="rId26" roundtripDataSignature="AMtx7mjOL4G/6n7UNepJiMPi/ZwuRAOzM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20" orient="horz"/>
        <p:guide pos="272"/>
        <p:guide pos="544"/>
        <p:guide pos="4218"/>
        <p:guide pos="4490"/>
        <p:guide pos="2381"/>
        <p:guide pos="483" orient="horz"/>
        <p:guide pos="6055"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FiraSans-italic.fntdata"/><Relationship Id="rId22" Type="http://schemas.openxmlformats.org/officeDocument/2006/relationships/font" Target="fonts/Barlow-regular.fntdata"/><Relationship Id="rId21" Type="http://schemas.openxmlformats.org/officeDocument/2006/relationships/font" Target="fonts/FiraSans-boldItalic.fntdata"/><Relationship Id="rId24" Type="http://schemas.openxmlformats.org/officeDocument/2006/relationships/font" Target="fonts/Barlow-italic.fntdata"/><Relationship Id="rId23" Type="http://schemas.openxmlformats.org/officeDocument/2006/relationships/font" Target="fonts/Barlow-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customschemas.google.com/relationships/presentationmetadata" Target="metadata"/><Relationship Id="rId25" Type="http://schemas.openxmlformats.org/officeDocument/2006/relationships/font" Target="fonts/Barlow-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font" Target="fonts/Roboto-bold.fntdata"/><Relationship Id="rId10" Type="http://schemas.openxmlformats.org/officeDocument/2006/relationships/font" Target="fonts/Roboto-regular.fntdata"/><Relationship Id="rId13" Type="http://schemas.openxmlformats.org/officeDocument/2006/relationships/font" Target="fonts/Roboto-boldItalic.fntdata"/><Relationship Id="rId12" Type="http://schemas.openxmlformats.org/officeDocument/2006/relationships/font" Target="fonts/Roboto-italic.fntdata"/><Relationship Id="rId15" Type="http://schemas.openxmlformats.org/officeDocument/2006/relationships/font" Target="fonts/FiraSansMedium-bold.fntdata"/><Relationship Id="rId14" Type="http://schemas.openxmlformats.org/officeDocument/2006/relationships/font" Target="fonts/FiraSansMedium-regular.fntdata"/><Relationship Id="rId17" Type="http://schemas.openxmlformats.org/officeDocument/2006/relationships/font" Target="fonts/FiraSansMedium-boldItalic.fntdata"/><Relationship Id="rId16" Type="http://schemas.openxmlformats.org/officeDocument/2006/relationships/font" Target="fonts/FiraSansMedium-italic.fntdata"/><Relationship Id="rId19" Type="http://schemas.openxmlformats.org/officeDocument/2006/relationships/font" Target="fonts/FiraSans-bold.fntdata"/><Relationship Id="rId18" Type="http://schemas.openxmlformats.org/officeDocument/2006/relationships/font" Target="fonts/FiraSans-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87788" y="685800"/>
            <a:ext cx="2483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1:notes"/>
          <p:cNvSpPr/>
          <p:nvPr>
            <p:ph idx="2" type="sldImg"/>
          </p:nvPr>
        </p:nvSpPr>
        <p:spPr>
          <a:xfrm>
            <a:off x="2187788" y="685800"/>
            <a:ext cx="2483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 name="Google Shape;5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p:nvPr>
            <p:ph idx="2" type="sldImg"/>
          </p:nvPr>
        </p:nvSpPr>
        <p:spPr>
          <a:xfrm>
            <a:off x="2187788" y="685800"/>
            <a:ext cx="2483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3:notes"/>
          <p:cNvSpPr/>
          <p:nvPr>
            <p:ph idx="2" type="sldImg"/>
          </p:nvPr>
        </p:nvSpPr>
        <p:spPr>
          <a:xfrm>
            <a:off x="2187788" y="685800"/>
            <a:ext cx="2483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 name="Google Shape;11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4:notes"/>
          <p:cNvSpPr/>
          <p:nvPr>
            <p:ph idx="2" type="sldImg"/>
          </p:nvPr>
        </p:nvSpPr>
        <p:spPr>
          <a:xfrm>
            <a:off x="2187788" y="685800"/>
            <a:ext cx="2483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 name="Google Shape;12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me page 1" type="title">
  <p:cSld name="TITLE">
    <p:spTree>
      <p:nvGrpSpPr>
        <p:cNvPr id="9" name="Shape 9"/>
        <p:cNvGrpSpPr/>
        <p:nvPr/>
      </p:nvGrpSpPr>
      <p:grpSpPr>
        <a:xfrm>
          <a:off x="0" y="0"/>
          <a:ext cx="0" cy="0"/>
          <a:chOff x="0" y="0"/>
          <a:chExt cx="0" cy="0"/>
        </a:xfrm>
      </p:grpSpPr>
      <p:sp>
        <p:nvSpPr>
          <p:cNvPr id="10" name="Google Shape;10;p6"/>
          <p:cNvSpPr txBox="1"/>
          <p:nvPr>
            <p:ph idx="12" type="sldNum"/>
          </p:nvPr>
        </p:nvSpPr>
        <p:spPr>
          <a:xfrm>
            <a:off x="7004788" y="9465147"/>
            <a:ext cx="453600" cy="7989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
        <p:nvSpPr>
          <p:cNvPr id="11" name="Google Shape;11;p6"/>
          <p:cNvSpPr txBox="1"/>
          <p:nvPr/>
        </p:nvSpPr>
        <p:spPr>
          <a:xfrm>
            <a:off x="1084500" y="9703950"/>
            <a:ext cx="6081300" cy="669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50"/>
              <a:buFont typeface="Arial"/>
              <a:buNone/>
            </a:pPr>
            <a:r>
              <a:rPr b="0" i="1" lang="fr" sz="1050" u="none" cap="none" strike="noStrike">
                <a:solidFill>
                  <a:srgbClr val="444746"/>
                </a:solidFill>
                <a:latin typeface="Roboto"/>
                <a:ea typeface="Roboto"/>
                <a:cs typeface="Roboto"/>
                <a:sym typeface="Roboto"/>
              </a:rPr>
              <a:t>Contenus produits par Emmaüs Connect et la Croix Rouge française en 2024 dans le cadre d'un projet soutenu par l'ANCT et l'Agefiph</a:t>
            </a:r>
            <a:endParaRPr b="0" i="1" sz="1050" u="none" cap="none" strike="noStrike">
              <a:solidFill>
                <a:srgbClr val="444746"/>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050"/>
              <a:buFont typeface="Arial"/>
              <a:buNone/>
            </a:pPr>
            <a:r>
              <a:rPr b="0" i="1" lang="fr" sz="1050" u="none" cap="none" strike="noStrike">
                <a:solidFill>
                  <a:srgbClr val="444746"/>
                </a:solidFill>
                <a:latin typeface="Roboto"/>
                <a:ea typeface="Roboto"/>
                <a:cs typeface="Roboto"/>
                <a:sym typeface="Roboto"/>
              </a:rPr>
              <a:t>Licence CC BY-NC-SA 4.0. - https://creativecommons.org/licenses/by-nc-sa/4.0/</a:t>
            </a:r>
            <a:endParaRPr b="0" i="0" sz="1400" u="none" cap="none" strike="noStrike">
              <a:solidFill>
                <a:srgbClr val="000000"/>
              </a:solidFill>
              <a:latin typeface="Arial"/>
              <a:ea typeface="Arial"/>
              <a:cs typeface="Arial"/>
              <a:sym typeface="Arial"/>
            </a:endParaRPr>
          </a:p>
        </p:txBody>
      </p:sp>
      <p:sp>
        <p:nvSpPr>
          <p:cNvPr id="12" name="Google Shape;12;p6"/>
          <p:cNvSpPr/>
          <p:nvPr/>
        </p:nvSpPr>
        <p:spPr>
          <a:xfrm>
            <a:off x="0" y="0"/>
            <a:ext cx="766800" cy="104400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3" name="Shape 43"/>
        <p:cNvGrpSpPr/>
        <p:nvPr/>
      </p:nvGrpSpPr>
      <p:grpSpPr>
        <a:xfrm>
          <a:off x="0" y="0"/>
          <a:ext cx="0" cy="0"/>
          <a:chOff x="0" y="0"/>
          <a:chExt cx="0" cy="0"/>
        </a:xfrm>
      </p:grpSpPr>
      <p:sp>
        <p:nvSpPr>
          <p:cNvPr id="44" name="Google Shape;44;p15"/>
          <p:cNvSpPr/>
          <p:nvPr/>
        </p:nvSpPr>
        <p:spPr>
          <a:xfrm>
            <a:off x="3780000" y="-254"/>
            <a:ext cx="3780000" cy="10440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15"/>
          <p:cNvSpPr txBox="1"/>
          <p:nvPr>
            <p:ph type="title"/>
          </p:nvPr>
        </p:nvSpPr>
        <p:spPr>
          <a:xfrm>
            <a:off x="219508" y="2503032"/>
            <a:ext cx="3344400" cy="30087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6" name="Google Shape;46;p15"/>
          <p:cNvSpPr txBox="1"/>
          <p:nvPr>
            <p:ph idx="1" type="subTitle"/>
          </p:nvPr>
        </p:nvSpPr>
        <p:spPr>
          <a:xfrm>
            <a:off x="219508" y="5689531"/>
            <a:ext cx="3344400" cy="25068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7" name="Google Shape;47;p15"/>
          <p:cNvSpPr txBox="1"/>
          <p:nvPr>
            <p:ph idx="2" type="body"/>
          </p:nvPr>
        </p:nvSpPr>
        <p:spPr>
          <a:xfrm>
            <a:off x="4083839" y="1469689"/>
            <a:ext cx="3172200" cy="75000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8" name="Google Shape;48;p15"/>
          <p:cNvSpPr txBox="1"/>
          <p:nvPr>
            <p:ph idx="12" type="sldNum"/>
          </p:nvPr>
        </p:nvSpPr>
        <p:spPr>
          <a:xfrm>
            <a:off x="7004788" y="9465147"/>
            <a:ext cx="453600" cy="7989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6"/>
          <p:cNvSpPr txBox="1"/>
          <p:nvPr>
            <p:ph idx="12" type="sldNum"/>
          </p:nvPr>
        </p:nvSpPr>
        <p:spPr>
          <a:xfrm>
            <a:off x="7004788" y="9465147"/>
            <a:ext cx="453600" cy="7989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1">
  <p:cSld name="TITLE_1">
    <p:spTree>
      <p:nvGrpSpPr>
        <p:cNvPr id="51" name="Shape 51"/>
        <p:cNvGrpSpPr/>
        <p:nvPr/>
      </p:nvGrpSpPr>
      <p:grpSpPr>
        <a:xfrm>
          <a:off x="0" y="0"/>
          <a:ext cx="0" cy="0"/>
          <a:chOff x="0" y="0"/>
          <a:chExt cx="0" cy="0"/>
        </a:xfrm>
      </p:grpSpPr>
      <p:sp>
        <p:nvSpPr>
          <p:cNvPr id="52" name="Google Shape;52;p17"/>
          <p:cNvSpPr txBox="1"/>
          <p:nvPr>
            <p:ph type="ctrTitle"/>
          </p:nvPr>
        </p:nvSpPr>
        <p:spPr>
          <a:xfrm>
            <a:off x="257712" y="1511298"/>
            <a:ext cx="7044600" cy="41664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53" name="Google Shape;53;p17"/>
          <p:cNvSpPr txBox="1"/>
          <p:nvPr>
            <p:ph idx="1" type="subTitle"/>
          </p:nvPr>
        </p:nvSpPr>
        <p:spPr>
          <a:xfrm>
            <a:off x="257705" y="5752555"/>
            <a:ext cx="7044600" cy="16089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4" name="Google Shape;54;p17"/>
          <p:cNvSpPr txBox="1"/>
          <p:nvPr>
            <p:ph idx="12" type="sldNum"/>
          </p:nvPr>
        </p:nvSpPr>
        <p:spPr>
          <a:xfrm>
            <a:off x="7004788" y="9465147"/>
            <a:ext cx="453600" cy="7989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pair">
  <p:cSld name="BIG_NUMBER">
    <p:spTree>
      <p:nvGrpSpPr>
        <p:cNvPr id="13" name="Shape 13"/>
        <p:cNvGrpSpPr/>
        <p:nvPr/>
      </p:nvGrpSpPr>
      <p:grpSpPr>
        <a:xfrm>
          <a:off x="0" y="0"/>
          <a:ext cx="0" cy="0"/>
          <a:chOff x="0" y="0"/>
          <a:chExt cx="0" cy="0"/>
        </a:xfrm>
      </p:grpSpPr>
      <p:sp>
        <p:nvSpPr>
          <p:cNvPr id="14" name="Google Shape;14;p7"/>
          <p:cNvSpPr txBox="1"/>
          <p:nvPr>
            <p:ph idx="12" type="sldNum"/>
          </p:nvPr>
        </p:nvSpPr>
        <p:spPr>
          <a:xfrm>
            <a:off x="7004788" y="9465147"/>
            <a:ext cx="453600" cy="7989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
        <p:nvSpPr>
          <p:cNvPr id="15" name="Google Shape;15;p7"/>
          <p:cNvSpPr txBox="1"/>
          <p:nvPr/>
        </p:nvSpPr>
        <p:spPr>
          <a:xfrm>
            <a:off x="432000" y="9715500"/>
            <a:ext cx="6435600" cy="669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0" i="1" lang="fr" sz="1050" u="none" cap="none" strike="noStrike">
                <a:solidFill>
                  <a:srgbClr val="444746"/>
                </a:solidFill>
                <a:latin typeface="Roboto"/>
                <a:ea typeface="Roboto"/>
                <a:cs typeface="Roboto"/>
                <a:sym typeface="Roboto"/>
              </a:rPr>
              <a:t>Contenus produits par Emmaüs Connect et la Croix Rouge française en 2024 dans le cadre d'un projet soutenu par l'ANCT et l'Agefiph</a:t>
            </a:r>
            <a:endParaRPr b="0" i="1" sz="1050" u="none" cap="none" strike="noStrike">
              <a:solidFill>
                <a:srgbClr val="444746"/>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0" i="1" lang="fr" sz="1050" u="none" cap="none" strike="noStrike">
                <a:solidFill>
                  <a:srgbClr val="444746"/>
                </a:solidFill>
                <a:latin typeface="Roboto"/>
                <a:ea typeface="Roboto"/>
                <a:cs typeface="Roboto"/>
                <a:sym typeface="Roboto"/>
              </a:rPr>
              <a:t>Licence CC BY-NC-SA 4.0. - https://creativecommons.org/licenses/by-nc-sa/4.0/</a:t>
            </a:r>
            <a:endParaRPr b="0" i="1" sz="1050" u="none" cap="none" strike="noStrike">
              <a:solidFill>
                <a:srgbClr val="444746"/>
              </a:solidFill>
              <a:latin typeface="Roboto"/>
              <a:ea typeface="Roboto"/>
              <a:cs typeface="Roboto"/>
              <a:sym typeface="Roboto"/>
            </a:endParaRPr>
          </a:p>
        </p:txBody>
      </p:sp>
      <p:sp>
        <p:nvSpPr>
          <p:cNvPr id="16" name="Google Shape;16;p7"/>
          <p:cNvSpPr/>
          <p:nvPr/>
        </p:nvSpPr>
        <p:spPr>
          <a:xfrm>
            <a:off x="6828200" y="0"/>
            <a:ext cx="766800" cy="104400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impair" type="blank">
  <p:cSld name="BLANK">
    <p:spTree>
      <p:nvGrpSpPr>
        <p:cNvPr id="17" name="Shape 17"/>
        <p:cNvGrpSpPr/>
        <p:nvPr/>
      </p:nvGrpSpPr>
      <p:grpSpPr>
        <a:xfrm>
          <a:off x="0" y="0"/>
          <a:ext cx="0" cy="0"/>
          <a:chOff x="0" y="0"/>
          <a:chExt cx="0" cy="0"/>
        </a:xfrm>
      </p:grpSpPr>
      <p:sp>
        <p:nvSpPr>
          <p:cNvPr id="18" name="Google Shape;18;p8"/>
          <p:cNvSpPr txBox="1"/>
          <p:nvPr>
            <p:ph idx="12" type="sldNum"/>
          </p:nvPr>
        </p:nvSpPr>
        <p:spPr>
          <a:xfrm>
            <a:off x="7004788" y="9465147"/>
            <a:ext cx="453600" cy="7989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
        <p:nvSpPr>
          <p:cNvPr id="19" name="Google Shape;19;p8"/>
          <p:cNvSpPr txBox="1"/>
          <p:nvPr/>
        </p:nvSpPr>
        <p:spPr>
          <a:xfrm>
            <a:off x="1003500" y="9744075"/>
            <a:ext cx="6124500" cy="669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0" i="1" lang="fr" sz="1050" u="none" cap="none" strike="noStrike">
                <a:solidFill>
                  <a:srgbClr val="444746"/>
                </a:solidFill>
                <a:latin typeface="Roboto"/>
                <a:ea typeface="Roboto"/>
                <a:cs typeface="Roboto"/>
                <a:sym typeface="Roboto"/>
              </a:rPr>
              <a:t>Contenus produits par Emmaüs Connect et la Croix Rouge française en 2024 dans le cadre d'un projet soutenu par l'ANCT et l'Agefiph</a:t>
            </a:r>
            <a:endParaRPr b="0" i="1" sz="1050" u="none" cap="none" strike="noStrike">
              <a:solidFill>
                <a:srgbClr val="444746"/>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0" i="1" lang="fr" sz="1050" u="none" cap="none" strike="noStrike">
                <a:solidFill>
                  <a:srgbClr val="444746"/>
                </a:solidFill>
                <a:latin typeface="Roboto"/>
                <a:ea typeface="Roboto"/>
                <a:cs typeface="Roboto"/>
                <a:sym typeface="Roboto"/>
              </a:rPr>
              <a:t>Licence CC BY-NC-SA 4.0. - https://creativecommons.org/licenses/by-nc-sa/4.0/</a:t>
            </a:r>
            <a:endParaRPr b="0" i="1" sz="1050" u="none" cap="none" strike="noStrike">
              <a:solidFill>
                <a:srgbClr val="444746"/>
              </a:solidFill>
              <a:latin typeface="Roboto"/>
              <a:ea typeface="Roboto"/>
              <a:cs typeface="Roboto"/>
              <a:sym typeface="Roboto"/>
            </a:endParaRPr>
          </a:p>
        </p:txBody>
      </p:sp>
      <p:sp>
        <p:nvSpPr>
          <p:cNvPr id="20" name="Google Shape;20;p8"/>
          <p:cNvSpPr/>
          <p:nvPr/>
        </p:nvSpPr>
        <p:spPr>
          <a:xfrm>
            <a:off x="0" y="0"/>
            <a:ext cx="766800" cy="10440000"/>
          </a:xfrm>
          <a:prstGeom prst="rect">
            <a:avLst/>
          </a:prstGeom>
          <a:solidFill>
            <a:srgbClr val="213A8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9"/>
          <p:cNvSpPr txBox="1"/>
          <p:nvPr>
            <p:ph type="title"/>
          </p:nvPr>
        </p:nvSpPr>
        <p:spPr>
          <a:xfrm>
            <a:off x="257705" y="4365680"/>
            <a:ext cx="7044600" cy="17085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3" name="Google Shape;23;p9"/>
          <p:cNvSpPr txBox="1"/>
          <p:nvPr>
            <p:ph idx="12" type="sldNum"/>
          </p:nvPr>
        </p:nvSpPr>
        <p:spPr>
          <a:xfrm>
            <a:off x="7004788" y="9465147"/>
            <a:ext cx="453600" cy="7989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4" name="Shape 24"/>
        <p:cNvGrpSpPr/>
        <p:nvPr/>
      </p:nvGrpSpPr>
      <p:grpSpPr>
        <a:xfrm>
          <a:off x="0" y="0"/>
          <a:ext cx="0" cy="0"/>
          <a:chOff x="0" y="0"/>
          <a:chExt cx="0" cy="0"/>
        </a:xfrm>
      </p:grpSpPr>
      <p:sp>
        <p:nvSpPr>
          <p:cNvPr id="25" name="Google Shape;25;p10"/>
          <p:cNvSpPr txBox="1"/>
          <p:nvPr>
            <p:ph type="title"/>
          </p:nvPr>
        </p:nvSpPr>
        <p:spPr>
          <a:xfrm>
            <a:off x="257705" y="903288"/>
            <a:ext cx="7044600" cy="1162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6" name="Google Shape;26;p10"/>
          <p:cNvSpPr txBox="1"/>
          <p:nvPr>
            <p:ph idx="1" type="body"/>
          </p:nvPr>
        </p:nvSpPr>
        <p:spPr>
          <a:xfrm>
            <a:off x="257705" y="2339232"/>
            <a:ext cx="7044600" cy="69345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7" name="Google Shape;27;p10"/>
          <p:cNvSpPr txBox="1"/>
          <p:nvPr>
            <p:ph idx="12" type="sldNum"/>
          </p:nvPr>
        </p:nvSpPr>
        <p:spPr>
          <a:xfrm>
            <a:off x="7004788" y="9465147"/>
            <a:ext cx="453600" cy="7989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sp>
        <p:nvSpPr>
          <p:cNvPr id="29" name="Google Shape;29;p11"/>
          <p:cNvSpPr txBox="1"/>
          <p:nvPr>
            <p:ph type="title"/>
          </p:nvPr>
        </p:nvSpPr>
        <p:spPr>
          <a:xfrm>
            <a:off x="257705" y="903288"/>
            <a:ext cx="7044600" cy="1162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 name="Google Shape;30;p11"/>
          <p:cNvSpPr txBox="1"/>
          <p:nvPr>
            <p:ph idx="1" type="body"/>
          </p:nvPr>
        </p:nvSpPr>
        <p:spPr>
          <a:xfrm>
            <a:off x="257705" y="2339232"/>
            <a:ext cx="3306900" cy="69345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11"/>
          <p:cNvSpPr txBox="1"/>
          <p:nvPr>
            <p:ph idx="2" type="body"/>
          </p:nvPr>
        </p:nvSpPr>
        <p:spPr>
          <a:xfrm>
            <a:off x="3995291" y="2339232"/>
            <a:ext cx="3306900" cy="69345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2" name="Google Shape;32;p11"/>
          <p:cNvSpPr txBox="1"/>
          <p:nvPr>
            <p:ph idx="12" type="sldNum"/>
          </p:nvPr>
        </p:nvSpPr>
        <p:spPr>
          <a:xfrm>
            <a:off x="7004788" y="9465147"/>
            <a:ext cx="453600" cy="7989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12"/>
          <p:cNvSpPr txBox="1"/>
          <p:nvPr>
            <p:ph type="title"/>
          </p:nvPr>
        </p:nvSpPr>
        <p:spPr>
          <a:xfrm>
            <a:off x="257705" y="903288"/>
            <a:ext cx="7044600" cy="1162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5" name="Google Shape;35;p12"/>
          <p:cNvSpPr txBox="1"/>
          <p:nvPr>
            <p:ph idx="12" type="sldNum"/>
          </p:nvPr>
        </p:nvSpPr>
        <p:spPr>
          <a:xfrm>
            <a:off x="7004788" y="9465147"/>
            <a:ext cx="453600" cy="7989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13"/>
          <p:cNvSpPr txBox="1"/>
          <p:nvPr>
            <p:ph type="title"/>
          </p:nvPr>
        </p:nvSpPr>
        <p:spPr>
          <a:xfrm>
            <a:off x="257705" y="1127727"/>
            <a:ext cx="2321700" cy="15339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8" name="Google Shape;38;p13"/>
          <p:cNvSpPr txBox="1"/>
          <p:nvPr>
            <p:ph idx="1" type="body"/>
          </p:nvPr>
        </p:nvSpPr>
        <p:spPr>
          <a:xfrm>
            <a:off x="257705" y="2820535"/>
            <a:ext cx="2321700" cy="64533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9" name="Google Shape;39;p13"/>
          <p:cNvSpPr txBox="1"/>
          <p:nvPr>
            <p:ph idx="12" type="sldNum"/>
          </p:nvPr>
        </p:nvSpPr>
        <p:spPr>
          <a:xfrm>
            <a:off x="7004788" y="9465147"/>
            <a:ext cx="453600" cy="7989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0" name="Shape 40"/>
        <p:cNvGrpSpPr/>
        <p:nvPr/>
      </p:nvGrpSpPr>
      <p:grpSpPr>
        <a:xfrm>
          <a:off x="0" y="0"/>
          <a:ext cx="0" cy="0"/>
          <a:chOff x="0" y="0"/>
          <a:chExt cx="0" cy="0"/>
        </a:xfrm>
      </p:grpSpPr>
      <p:sp>
        <p:nvSpPr>
          <p:cNvPr id="41" name="Google Shape;41;p14"/>
          <p:cNvSpPr txBox="1"/>
          <p:nvPr>
            <p:ph type="title"/>
          </p:nvPr>
        </p:nvSpPr>
        <p:spPr>
          <a:xfrm>
            <a:off x="405325" y="913690"/>
            <a:ext cx="5264700" cy="83034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2" name="Google Shape;42;p14"/>
          <p:cNvSpPr txBox="1"/>
          <p:nvPr>
            <p:ph idx="12" type="sldNum"/>
          </p:nvPr>
        </p:nvSpPr>
        <p:spPr>
          <a:xfrm>
            <a:off x="7004788" y="9465147"/>
            <a:ext cx="453600" cy="7989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5"/>
          <p:cNvSpPr txBox="1"/>
          <p:nvPr>
            <p:ph type="title"/>
          </p:nvPr>
        </p:nvSpPr>
        <p:spPr>
          <a:xfrm>
            <a:off x="257705" y="903288"/>
            <a:ext cx="7044600" cy="11625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5"/>
          <p:cNvSpPr txBox="1"/>
          <p:nvPr>
            <p:ph idx="1" type="body"/>
          </p:nvPr>
        </p:nvSpPr>
        <p:spPr>
          <a:xfrm>
            <a:off x="257705" y="2339232"/>
            <a:ext cx="7044600" cy="69345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5"/>
          <p:cNvSpPr txBox="1"/>
          <p:nvPr>
            <p:ph idx="12" type="sldNum"/>
          </p:nvPr>
        </p:nvSpPr>
        <p:spPr>
          <a:xfrm>
            <a:off x="7004788" y="9465147"/>
            <a:ext cx="453600" cy="7989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
          <p:cNvSpPr txBox="1"/>
          <p:nvPr/>
        </p:nvSpPr>
        <p:spPr>
          <a:xfrm>
            <a:off x="1084500" y="379189"/>
            <a:ext cx="5833800" cy="429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1" i="0" lang="fr" sz="2500" u="none" cap="none" strike="noStrike">
                <a:solidFill>
                  <a:srgbClr val="213A8E"/>
                </a:solidFill>
                <a:latin typeface="Arial"/>
                <a:ea typeface="Arial"/>
                <a:cs typeface="Arial"/>
                <a:sym typeface="Arial"/>
              </a:rPr>
              <a:t>Mais est-ce que je la connais ?</a:t>
            </a:r>
            <a:endParaRPr b="1" i="0" sz="2500" u="none" cap="none" strike="noStrike">
              <a:solidFill>
                <a:srgbClr val="213A8E"/>
              </a:solidFill>
              <a:latin typeface="Arial"/>
              <a:ea typeface="Arial"/>
              <a:cs typeface="Arial"/>
              <a:sym typeface="Arial"/>
            </a:endParaRPr>
          </a:p>
        </p:txBody>
      </p:sp>
      <p:sp>
        <p:nvSpPr>
          <p:cNvPr id="60" name="Google Shape;60;p1"/>
          <p:cNvSpPr/>
          <p:nvPr/>
        </p:nvSpPr>
        <p:spPr>
          <a:xfrm>
            <a:off x="955800" y="1403032"/>
            <a:ext cx="1442100" cy="1398300"/>
          </a:xfrm>
          <a:prstGeom prst="rect">
            <a:avLst/>
          </a:prstGeom>
          <a:noFill/>
          <a:ln cap="flat" cmpd="sng" w="38100">
            <a:solidFill>
              <a:srgbClr val="213A8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6EBEEB"/>
              </a:solidFill>
              <a:latin typeface="Arial"/>
              <a:ea typeface="Arial"/>
              <a:cs typeface="Arial"/>
              <a:sym typeface="Arial"/>
            </a:endParaRPr>
          </a:p>
        </p:txBody>
      </p:sp>
      <p:sp>
        <p:nvSpPr>
          <p:cNvPr id="61" name="Google Shape;61;p1"/>
          <p:cNvSpPr/>
          <p:nvPr/>
        </p:nvSpPr>
        <p:spPr>
          <a:xfrm>
            <a:off x="2530831" y="1403032"/>
            <a:ext cx="1442100" cy="1398300"/>
          </a:xfrm>
          <a:prstGeom prst="rect">
            <a:avLst/>
          </a:prstGeom>
          <a:noFill/>
          <a:ln cap="flat" cmpd="sng" w="38100">
            <a:solidFill>
              <a:srgbClr val="213A8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1"/>
          <p:cNvSpPr/>
          <p:nvPr/>
        </p:nvSpPr>
        <p:spPr>
          <a:xfrm>
            <a:off x="4105862" y="1403032"/>
            <a:ext cx="1442100" cy="1398300"/>
          </a:xfrm>
          <a:prstGeom prst="rect">
            <a:avLst/>
          </a:prstGeom>
          <a:noFill/>
          <a:ln cap="flat" cmpd="sng" w="38100">
            <a:solidFill>
              <a:srgbClr val="213A8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1"/>
          <p:cNvSpPr/>
          <p:nvPr/>
        </p:nvSpPr>
        <p:spPr>
          <a:xfrm>
            <a:off x="5680868" y="1403632"/>
            <a:ext cx="1442100" cy="1398300"/>
          </a:xfrm>
          <a:prstGeom prst="rect">
            <a:avLst/>
          </a:prstGeom>
          <a:noFill/>
          <a:ln cap="flat" cmpd="sng" w="38100">
            <a:solidFill>
              <a:srgbClr val="213A8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1"/>
          <p:cNvSpPr txBox="1"/>
          <p:nvPr/>
        </p:nvSpPr>
        <p:spPr>
          <a:xfrm>
            <a:off x="2903425" y="2427800"/>
            <a:ext cx="696900" cy="33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1" i="0" lang="fr" sz="1000" u="none" cap="none" strike="noStrike">
                <a:solidFill>
                  <a:srgbClr val="213A8E"/>
                </a:solidFill>
                <a:latin typeface="Arial"/>
                <a:ea typeface="Arial"/>
                <a:cs typeface="Arial"/>
                <a:sym typeface="Arial"/>
              </a:rPr>
              <a:t>Collectif</a:t>
            </a:r>
            <a:endParaRPr b="1" i="0" sz="1000" u="none" cap="none" strike="noStrike">
              <a:solidFill>
                <a:srgbClr val="213A8E"/>
              </a:solidFill>
              <a:latin typeface="Arial"/>
              <a:ea typeface="Arial"/>
              <a:cs typeface="Arial"/>
              <a:sym typeface="Arial"/>
            </a:endParaRPr>
          </a:p>
        </p:txBody>
      </p:sp>
      <p:sp>
        <p:nvSpPr>
          <p:cNvPr id="65" name="Google Shape;65;p1"/>
          <p:cNvSpPr txBox="1"/>
          <p:nvPr/>
        </p:nvSpPr>
        <p:spPr>
          <a:xfrm>
            <a:off x="1084500" y="4037220"/>
            <a:ext cx="6167100" cy="92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fr" sz="1500" u="none" cap="none" strike="noStrike">
                <a:solidFill>
                  <a:srgbClr val="213A8E"/>
                </a:solidFill>
                <a:latin typeface="Arial"/>
                <a:ea typeface="Arial"/>
                <a:cs typeface="Arial"/>
                <a:sym typeface="Arial"/>
              </a:rPr>
              <a:t>Objectifs : </a:t>
            </a:r>
            <a:endParaRPr b="1" i="0" sz="1500" u="none" cap="none" strike="noStrike">
              <a:solidFill>
                <a:srgbClr val="213A8E"/>
              </a:solidFill>
              <a:latin typeface="Arial"/>
              <a:ea typeface="Arial"/>
              <a:cs typeface="Arial"/>
              <a:sym typeface="Arial"/>
            </a:endParaRPr>
          </a:p>
          <a:p>
            <a:pPr indent="-298450" lvl="0" marL="457200" marR="0" rtl="0" algn="l">
              <a:lnSpc>
                <a:spcPct val="100000"/>
              </a:lnSpc>
              <a:spcBef>
                <a:spcPts val="0"/>
              </a:spcBef>
              <a:spcAft>
                <a:spcPts val="0"/>
              </a:spcAft>
              <a:buClr>
                <a:srgbClr val="213A8E"/>
              </a:buClr>
              <a:buSzPts val="1100"/>
              <a:buFont typeface="Arial"/>
              <a:buChar char="●"/>
            </a:pPr>
            <a:r>
              <a:rPr b="0" i="0" lang="fr" sz="1100" u="none" cap="none" strike="noStrike">
                <a:solidFill>
                  <a:srgbClr val="213A8E"/>
                </a:solidFill>
                <a:highlight>
                  <a:srgbClr val="FFFFFF"/>
                </a:highlight>
                <a:latin typeface="Arial"/>
                <a:ea typeface="Arial"/>
                <a:cs typeface="Arial"/>
                <a:sym typeface="Arial"/>
              </a:rPr>
              <a:t>Savoir qu’une personne en ligne peut ne pas être celle qu’elle prétend</a:t>
            </a:r>
            <a:endParaRPr b="0" i="0" sz="1100" u="none" cap="none" strike="noStrike">
              <a:solidFill>
                <a:srgbClr val="213A8E"/>
              </a:solidFill>
              <a:highlight>
                <a:srgbClr val="FFFFFF"/>
              </a:highlight>
              <a:latin typeface="Arial"/>
              <a:ea typeface="Arial"/>
              <a:cs typeface="Arial"/>
              <a:sym typeface="Arial"/>
            </a:endParaRPr>
          </a:p>
          <a:p>
            <a:pPr indent="-298450" lvl="0" marL="457200" marR="0" rtl="0" algn="l">
              <a:lnSpc>
                <a:spcPct val="100000"/>
              </a:lnSpc>
              <a:spcBef>
                <a:spcPts val="0"/>
              </a:spcBef>
              <a:spcAft>
                <a:spcPts val="0"/>
              </a:spcAft>
              <a:buClr>
                <a:srgbClr val="213A8E"/>
              </a:buClr>
              <a:buSzPts val="1100"/>
              <a:buFont typeface="Arial"/>
              <a:buChar char="●"/>
            </a:pPr>
            <a:r>
              <a:rPr b="0" i="0" lang="fr" sz="1100" u="none" cap="none" strike="noStrike">
                <a:solidFill>
                  <a:srgbClr val="213A8E"/>
                </a:solidFill>
                <a:highlight>
                  <a:srgbClr val="FFFFFF"/>
                </a:highlight>
                <a:latin typeface="Arial"/>
                <a:ea typeface="Arial"/>
                <a:cs typeface="Arial"/>
                <a:sym typeface="Arial"/>
              </a:rPr>
              <a:t>S'assurer que cette personne est bien celle qu’elle prétend être avant de répondre</a:t>
            </a:r>
            <a:endParaRPr b="0" i="0" sz="1100" u="none" cap="none" strike="noStrike">
              <a:solidFill>
                <a:srgbClr val="213A8E"/>
              </a:solidFill>
              <a:highlight>
                <a:srgbClr val="FFFFFF"/>
              </a:highlight>
              <a:latin typeface="Arial"/>
              <a:ea typeface="Arial"/>
              <a:cs typeface="Arial"/>
              <a:sym typeface="Arial"/>
            </a:endParaRPr>
          </a:p>
          <a:p>
            <a:pPr indent="-298450" lvl="0" marL="457200" marR="0" rtl="0" algn="l">
              <a:lnSpc>
                <a:spcPct val="100000"/>
              </a:lnSpc>
              <a:spcBef>
                <a:spcPts val="0"/>
              </a:spcBef>
              <a:spcAft>
                <a:spcPts val="0"/>
              </a:spcAft>
              <a:buClr>
                <a:srgbClr val="213A8E"/>
              </a:buClr>
              <a:buSzPts val="1100"/>
              <a:buFont typeface="Arial"/>
              <a:buChar char="●"/>
            </a:pPr>
            <a:r>
              <a:rPr b="0" i="0" lang="fr" sz="1100" u="none" cap="none" strike="noStrike">
                <a:solidFill>
                  <a:srgbClr val="213A8E"/>
                </a:solidFill>
                <a:highlight>
                  <a:srgbClr val="FFFFFF"/>
                </a:highlight>
                <a:latin typeface="Arial"/>
                <a:ea typeface="Arial"/>
                <a:cs typeface="Arial"/>
                <a:sym typeface="Arial"/>
              </a:rPr>
              <a:t>Réagir en cas de doute</a:t>
            </a:r>
            <a:endParaRPr b="0" i="0" sz="1100" u="none" cap="none" strike="noStrike">
              <a:solidFill>
                <a:srgbClr val="213A8E"/>
              </a:solidFill>
              <a:latin typeface="Arial"/>
              <a:ea typeface="Arial"/>
              <a:cs typeface="Arial"/>
              <a:sym typeface="Arial"/>
            </a:endParaRPr>
          </a:p>
        </p:txBody>
      </p:sp>
      <p:sp>
        <p:nvSpPr>
          <p:cNvPr id="66" name="Google Shape;66;p1"/>
          <p:cNvSpPr txBox="1"/>
          <p:nvPr/>
        </p:nvSpPr>
        <p:spPr>
          <a:xfrm>
            <a:off x="1084500" y="3086150"/>
            <a:ext cx="6167100" cy="754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fr" sz="1500" u="none" cap="none" strike="noStrike">
                <a:solidFill>
                  <a:srgbClr val="213A8E"/>
                </a:solidFill>
                <a:latin typeface="Arial"/>
                <a:ea typeface="Arial"/>
                <a:cs typeface="Arial"/>
                <a:sym typeface="Arial"/>
              </a:rPr>
              <a:t>Description rapide : </a:t>
            </a:r>
            <a:r>
              <a:rPr b="0" i="0" lang="fr" sz="1100" u="none" cap="none" strike="noStrike">
                <a:solidFill>
                  <a:srgbClr val="213A8E"/>
                </a:solidFill>
                <a:latin typeface="Arial"/>
                <a:ea typeface="Arial"/>
                <a:cs typeface="Arial"/>
                <a:sym typeface="Arial"/>
              </a:rPr>
              <a:t>Cette activité vise à travailler la question de l’usurpation d’identité et à prévenir les tentatives d’arnaques. 4 scénarios sont proposés aux </a:t>
            </a:r>
            <a:r>
              <a:rPr lang="fr" sz="1100">
                <a:solidFill>
                  <a:srgbClr val="213A8E"/>
                </a:solidFill>
              </a:rPr>
              <a:t>stagiaires</a:t>
            </a:r>
            <a:r>
              <a:rPr b="0" i="0" lang="fr" sz="1100" u="none" cap="none" strike="noStrike">
                <a:solidFill>
                  <a:srgbClr val="213A8E"/>
                </a:solidFill>
                <a:latin typeface="Arial"/>
                <a:ea typeface="Arial"/>
                <a:cs typeface="Arial"/>
                <a:sym typeface="Arial"/>
              </a:rPr>
              <a:t> qui doivent trouver collectivement une manière adaptée d’y répondre</a:t>
            </a:r>
            <a:endParaRPr b="0" i="0" sz="1100" u="none" cap="none" strike="noStrike">
              <a:solidFill>
                <a:srgbClr val="213A8E"/>
              </a:solidFill>
              <a:latin typeface="Arial"/>
              <a:ea typeface="Arial"/>
              <a:cs typeface="Arial"/>
              <a:sym typeface="Arial"/>
            </a:endParaRPr>
          </a:p>
        </p:txBody>
      </p:sp>
      <p:sp>
        <p:nvSpPr>
          <p:cNvPr id="67" name="Google Shape;67;p1"/>
          <p:cNvSpPr txBox="1"/>
          <p:nvPr/>
        </p:nvSpPr>
        <p:spPr>
          <a:xfrm>
            <a:off x="1084500" y="5157490"/>
            <a:ext cx="60813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fr" sz="1500" u="none" cap="none" strike="noStrike">
                <a:solidFill>
                  <a:srgbClr val="213A8E"/>
                </a:solidFill>
                <a:latin typeface="Arial"/>
                <a:ea typeface="Arial"/>
                <a:cs typeface="Arial"/>
                <a:sym typeface="Arial"/>
              </a:rPr>
              <a:t>Matériel : </a:t>
            </a:r>
            <a:endParaRPr b="1" i="0" sz="1500" u="none" cap="none" strike="noStrike">
              <a:solidFill>
                <a:srgbClr val="213A8E"/>
              </a:solidFill>
              <a:latin typeface="Arial"/>
              <a:ea typeface="Arial"/>
              <a:cs typeface="Arial"/>
              <a:sym typeface="Arial"/>
            </a:endParaRPr>
          </a:p>
          <a:p>
            <a:pPr indent="-298450" lvl="0" marL="457200" marR="0" rtl="0" algn="l">
              <a:lnSpc>
                <a:spcPct val="100000"/>
              </a:lnSpc>
              <a:spcBef>
                <a:spcPts val="0"/>
              </a:spcBef>
              <a:spcAft>
                <a:spcPts val="0"/>
              </a:spcAft>
              <a:buClr>
                <a:srgbClr val="213A8E"/>
              </a:buClr>
              <a:buSzPts val="1100"/>
              <a:buFont typeface="Arial"/>
              <a:buChar char="●"/>
            </a:pPr>
            <a:r>
              <a:rPr b="0" i="0" lang="fr" sz="1100" u="none" cap="none" strike="noStrike">
                <a:solidFill>
                  <a:srgbClr val="213A8E"/>
                </a:solidFill>
                <a:latin typeface="Arial"/>
                <a:ea typeface="Arial"/>
                <a:cs typeface="Arial"/>
                <a:sym typeface="Arial"/>
              </a:rPr>
              <a:t>Vidéo projecteur</a:t>
            </a:r>
            <a:endParaRPr b="0" i="0" sz="1100" u="none" cap="none" strike="noStrike">
              <a:solidFill>
                <a:srgbClr val="213A8E"/>
              </a:solidFill>
              <a:latin typeface="Arial"/>
              <a:ea typeface="Arial"/>
              <a:cs typeface="Arial"/>
              <a:sym typeface="Arial"/>
            </a:endParaRPr>
          </a:p>
        </p:txBody>
      </p:sp>
      <p:sp>
        <p:nvSpPr>
          <p:cNvPr id="68" name="Google Shape;68;p1"/>
          <p:cNvSpPr txBox="1"/>
          <p:nvPr/>
        </p:nvSpPr>
        <p:spPr>
          <a:xfrm>
            <a:off x="1084500" y="5939360"/>
            <a:ext cx="6000600" cy="754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fr" sz="1500" u="none" cap="none" strike="noStrike">
                <a:solidFill>
                  <a:srgbClr val="213A8E"/>
                </a:solidFill>
                <a:latin typeface="Arial"/>
                <a:ea typeface="Arial"/>
                <a:cs typeface="Arial"/>
                <a:sym typeface="Arial"/>
              </a:rPr>
              <a:t>Prérequis : </a:t>
            </a:r>
            <a:endParaRPr b="1" i="0" sz="1500" u="none" cap="none" strike="noStrike">
              <a:solidFill>
                <a:srgbClr val="213A8E"/>
              </a:solidFill>
              <a:latin typeface="Arial"/>
              <a:ea typeface="Arial"/>
              <a:cs typeface="Arial"/>
              <a:sym typeface="Arial"/>
            </a:endParaRPr>
          </a:p>
          <a:p>
            <a:pPr indent="-298450" lvl="0" marL="457200" marR="0" rtl="0" algn="l">
              <a:lnSpc>
                <a:spcPct val="100000"/>
              </a:lnSpc>
              <a:spcBef>
                <a:spcPts val="0"/>
              </a:spcBef>
              <a:spcAft>
                <a:spcPts val="0"/>
              </a:spcAft>
              <a:buClr>
                <a:srgbClr val="213A8E"/>
              </a:buClr>
              <a:buSzPts val="1100"/>
              <a:buFont typeface="Arial"/>
              <a:buChar char="●"/>
            </a:pPr>
            <a:r>
              <a:rPr b="0" i="0" lang="fr" sz="1100" u="none" cap="none" strike="noStrike">
                <a:solidFill>
                  <a:srgbClr val="213A8E"/>
                </a:solidFill>
                <a:latin typeface="Arial"/>
                <a:ea typeface="Arial"/>
                <a:cs typeface="Arial"/>
                <a:sym typeface="Arial"/>
              </a:rPr>
              <a:t>Connaître le principe d’arnaques via mail ou SMS (cf. </a:t>
            </a:r>
            <a:r>
              <a:rPr b="1" i="0" lang="fr" sz="1100" cap="none" strike="noStrike">
                <a:solidFill>
                  <a:srgbClr val="213A8E"/>
                </a:solidFill>
              </a:rPr>
              <a:t>Cyber malveillances - Je connais les arnaques sur internet</a:t>
            </a:r>
            <a:r>
              <a:rPr b="0" i="0" lang="fr" sz="1100" u="none" cap="none" strike="noStrike">
                <a:solidFill>
                  <a:srgbClr val="213A8E"/>
                </a:solidFill>
                <a:latin typeface="Arial"/>
                <a:ea typeface="Arial"/>
                <a:cs typeface="Arial"/>
                <a:sym typeface="Arial"/>
              </a:rPr>
              <a:t>)		</a:t>
            </a:r>
            <a:endParaRPr b="0" i="0" sz="1100" u="none" cap="none" strike="noStrike">
              <a:solidFill>
                <a:srgbClr val="213A8E"/>
              </a:solidFill>
              <a:latin typeface="Arial"/>
              <a:ea typeface="Arial"/>
              <a:cs typeface="Arial"/>
              <a:sym typeface="Arial"/>
            </a:endParaRPr>
          </a:p>
        </p:txBody>
      </p:sp>
      <p:sp>
        <p:nvSpPr>
          <p:cNvPr id="69" name="Google Shape;69;p1"/>
          <p:cNvSpPr txBox="1"/>
          <p:nvPr/>
        </p:nvSpPr>
        <p:spPr>
          <a:xfrm>
            <a:off x="1084500" y="7841500"/>
            <a:ext cx="6081300" cy="149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fr" sz="1500" u="none" cap="none" strike="noStrike">
                <a:solidFill>
                  <a:srgbClr val="213A8E"/>
                </a:solidFill>
                <a:latin typeface="Arial"/>
                <a:ea typeface="Arial"/>
                <a:cs typeface="Arial"/>
                <a:sym typeface="Arial"/>
              </a:rPr>
              <a:t>Messages clés :</a:t>
            </a:r>
            <a:endParaRPr b="1" i="0" sz="1500" u="none" cap="none" strike="noStrike">
              <a:solidFill>
                <a:srgbClr val="213A8E"/>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213A8E"/>
              </a:solidFill>
              <a:latin typeface="Arial"/>
              <a:ea typeface="Arial"/>
              <a:cs typeface="Arial"/>
              <a:sym typeface="Arial"/>
            </a:endParaRPr>
          </a:p>
          <a:p>
            <a:pPr indent="-298450" lvl="0" marL="457200" marR="0" rtl="0" algn="l">
              <a:lnSpc>
                <a:spcPct val="100000"/>
              </a:lnSpc>
              <a:spcBef>
                <a:spcPts val="0"/>
              </a:spcBef>
              <a:spcAft>
                <a:spcPts val="0"/>
              </a:spcAft>
              <a:buClr>
                <a:srgbClr val="213A8E"/>
              </a:buClr>
              <a:buSzPts val="1100"/>
              <a:buFont typeface="Arial"/>
              <a:buChar char="●"/>
            </a:pPr>
            <a:r>
              <a:rPr b="0" i="0" lang="fr" sz="1100" u="none" cap="none" strike="noStrike">
                <a:solidFill>
                  <a:srgbClr val="213A8E"/>
                </a:solidFill>
                <a:latin typeface="Arial"/>
                <a:ea typeface="Arial"/>
                <a:cs typeface="Arial"/>
                <a:sym typeface="Arial"/>
              </a:rPr>
              <a:t>Je me méfie quand je reçois un mail ou un sms d’une</a:t>
            </a:r>
            <a:br>
              <a:rPr b="0" i="0" lang="fr" sz="1100" u="none" cap="none" strike="noStrike">
                <a:solidFill>
                  <a:srgbClr val="213A8E"/>
                </a:solidFill>
                <a:latin typeface="Arial"/>
                <a:ea typeface="Arial"/>
                <a:cs typeface="Arial"/>
                <a:sym typeface="Arial"/>
              </a:rPr>
            </a:br>
            <a:r>
              <a:rPr b="0" i="0" lang="fr" sz="1100" u="none" cap="none" strike="noStrike">
                <a:solidFill>
                  <a:srgbClr val="213A8E"/>
                </a:solidFill>
                <a:latin typeface="Arial"/>
                <a:ea typeface="Arial"/>
                <a:cs typeface="Arial"/>
                <a:sym typeface="Arial"/>
              </a:rPr>
              <a:t>personne que je ne connais pas.</a:t>
            </a:r>
            <a:endParaRPr b="0" i="0" sz="1100" u="none" cap="none" strike="noStrike">
              <a:solidFill>
                <a:srgbClr val="213A8E"/>
              </a:solidFill>
              <a:latin typeface="Arial"/>
              <a:ea typeface="Arial"/>
              <a:cs typeface="Arial"/>
              <a:sym typeface="Arial"/>
            </a:endParaRPr>
          </a:p>
          <a:p>
            <a:pPr indent="-298450" lvl="0" marL="457200" marR="0" rtl="0" algn="l">
              <a:lnSpc>
                <a:spcPct val="100000"/>
              </a:lnSpc>
              <a:spcBef>
                <a:spcPts val="0"/>
              </a:spcBef>
              <a:spcAft>
                <a:spcPts val="0"/>
              </a:spcAft>
              <a:buClr>
                <a:srgbClr val="213A8E"/>
              </a:buClr>
              <a:buSzPts val="1100"/>
              <a:buFont typeface="Arial"/>
              <a:buChar char="●"/>
            </a:pPr>
            <a:r>
              <a:rPr b="0" i="0" lang="fr" sz="1100" u="none" cap="none" strike="noStrike">
                <a:solidFill>
                  <a:srgbClr val="213A8E"/>
                </a:solidFill>
                <a:latin typeface="Arial"/>
                <a:ea typeface="Arial"/>
                <a:cs typeface="Arial"/>
                <a:sym typeface="Arial"/>
              </a:rPr>
              <a:t>Je ne donne pas mes données personnelles à une</a:t>
            </a:r>
            <a:br>
              <a:rPr b="0" i="0" lang="fr" sz="1100" u="none" cap="none" strike="noStrike">
                <a:solidFill>
                  <a:srgbClr val="213A8E"/>
                </a:solidFill>
                <a:latin typeface="Arial"/>
                <a:ea typeface="Arial"/>
                <a:cs typeface="Arial"/>
                <a:sym typeface="Arial"/>
              </a:rPr>
            </a:br>
            <a:r>
              <a:rPr b="0" i="0" lang="fr" sz="1100" u="none" cap="none" strike="noStrike">
                <a:solidFill>
                  <a:srgbClr val="213A8E"/>
                </a:solidFill>
                <a:latin typeface="Arial"/>
                <a:ea typeface="Arial"/>
                <a:cs typeface="Arial"/>
                <a:sym typeface="Arial"/>
              </a:rPr>
              <a:t>personne que je ne connais pas.</a:t>
            </a:r>
            <a:endParaRPr b="0" i="0" sz="1100" u="none" cap="none" strike="noStrike">
              <a:solidFill>
                <a:srgbClr val="213A8E"/>
              </a:solidFill>
              <a:latin typeface="Arial"/>
              <a:ea typeface="Arial"/>
              <a:cs typeface="Arial"/>
              <a:sym typeface="Arial"/>
            </a:endParaRPr>
          </a:p>
          <a:p>
            <a:pPr indent="-298450" lvl="0" marL="457200" marR="0" rtl="0" algn="l">
              <a:lnSpc>
                <a:spcPct val="100000"/>
              </a:lnSpc>
              <a:spcBef>
                <a:spcPts val="0"/>
              </a:spcBef>
              <a:spcAft>
                <a:spcPts val="0"/>
              </a:spcAft>
              <a:buClr>
                <a:srgbClr val="213A8E"/>
              </a:buClr>
              <a:buSzPts val="1100"/>
              <a:buFont typeface="Arial"/>
              <a:buChar char="●"/>
            </a:pPr>
            <a:r>
              <a:rPr b="0" i="0" lang="fr" sz="1100" u="none" cap="none" strike="noStrike">
                <a:solidFill>
                  <a:srgbClr val="213A8E"/>
                </a:solidFill>
                <a:latin typeface="Arial"/>
                <a:ea typeface="Arial"/>
                <a:cs typeface="Arial"/>
                <a:sym typeface="Arial"/>
              </a:rPr>
              <a:t>Si je doute de l’identité de quelqu'un, je demande l'avis d’une personne de confiance.</a:t>
            </a:r>
            <a:endParaRPr b="0" i="0" sz="1100" u="none" cap="none" strike="noStrike">
              <a:solidFill>
                <a:srgbClr val="213A8E"/>
              </a:solidFill>
              <a:latin typeface="Arial"/>
              <a:ea typeface="Arial"/>
              <a:cs typeface="Arial"/>
              <a:sym typeface="Arial"/>
            </a:endParaRPr>
          </a:p>
        </p:txBody>
      </p:sp>
      <p:sp>
        <p:nvSpPr>
          <p:cNvPr id="70" name="Google Shape;70;p1"/>
          <p:cNvSpPr txBox="1"/>
          <p:nvPr/>
        </p:nvSpPr>
        <p:spPr>
          <a:xfrm>
            <a:off x="1084500" y="6890430"/>
            <a:ext cx="6167100" cy="754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fr" sz="1500" u="none" cap="none" strike="noStrike">
                <a:solidFill>
                  <a:srgbClr val="213A8E"/>
                </a:solidFill>
                <a:latin typeface="Arial"/>
                <a:ea typeface="Arial"/>
                <a:cs typeface="Arial"/>
                <a:sym typeface="Arial"/>
              </a:rPr>
              <a:t>Supports et contenus utilisés: </a:t>
            </a:r>
            <a:endParaRPr b="1" i="0" sz="1100" u="none" cap="none" strike="noStrike">
              <a:solidFill>
                <a:srgbClr val="213A8E"/>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100"/>
              <a:buFont typeface="Arial"/>
              <a:buNone/>
            </a:pPr>
            <a:r>
              <a:t/>
            </a:r>
            <a:endParaRPr b="1" i="0" sz="1100" u="none" cap="none" strike="noStrike">
              <a:solidFill>
                <a:srgbClr val="213A8E"/>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100"/>
              <a:buFont typeface="Arial"/>
              <a:buNone/>
            </a:pPr>
            <a:r>
              <a:rPr b="1" i="0" lang="fr" sz="1100" cap="none" strike="noStrike">
                <a:solidFill>
                  <a:srgbClr val="213A8E"/>
                </a:solidFill>
                <a:latin typeface="Arial"/>
                <a:ea typeface="Arial"/>
                <a:cs typeface="Arial"/>
                <a:sym typeface="Arial"/>
              </a:rPr>
              <a:t>Cyber malveillances 4 - Mais est-ce que je la connais ? (support)</a:t>
            </a:r>
            <a:r>
              <a:rPr b="1" i="0" lang="fr" sz="1100" u="none" cap="none" strike="noStrike">
                <a:solidFill>
                  <a:srgbClr val="213A8E"/>
                </a:solidFill>
                <a:latin typeface="Arial"/>
                <a:ea typeface="Arial"/>
                <a:cs typeface="Arial"/>
                <a:sym typeface="Arial"/>
              </a:rPr>
              <a:t>	</a:t>
            </a:r>
            <a:endParaRPr b="1" i="0" sz="1100" u="none" cap="none" strike="noStrike">
              <a:solidFill>
                <a:srgbClr val="213A8E"/>
              </a:solidFill>
              <a:latin typeface="Arial"/>
              <a:ea typeface="Arial"/>
              <a:cs typeface="Arial"/>
              <a:sym typeface="Arial"/>
            </a:endParaRPr>
          </a:p>
        </p:txBody>
      </p:sp>
      <p:pic>
        <p:nvPicPr>
          <p:cNvPr id="71" name="Google Shape;71;p1"/>
          <p:cNvPicPr preferRelativeResize="0"/>
          <p:nvPr/>
        </p:nvPicPr>
        <p:blipFill rotWithShape="1">
          <a:blip r:embed="rId3">
            <a:alphaModFix/>
          </a:blip>
          <a:srcRect b="0" l="0" r="0" t="0"/>
          <a:stretch/>
        </p:blipFill>
        <p:spPr>
          <a:xfrm>
            <a:off x="2590275" y="1403012"/>
            <a:ext cx="1089225" cy="1089225"/>
          </a:xfrm>
          <a:prstGeom prst="rect">
            <a:avLst/>
          </a:prstGeom>
          <a:noFill/>
          <a:ln>
            <a:noFill/>
          </a:ln>
        </p:spPr>
      </p:pic>
      <p:grpSp>
        <p:nvGrpSpPr>
          <p:cNvPr id="72" name="Google Shape;72;p1"/>
          <p:cNvGrpSpPr/>
          <p:nvPr/>
        </p:nvGrpSpPr>
        <p:grpSpPr>
          <a:xfrm>
            <a:off x="4437389" y="1533074"/>
            <a:ext cx="820008" cy="878061"/>
            <a:chOff x="1674750" y="3254050"/>
            <a:chExt cx="294575" cy="295375"/>
          </a:xfrm>
        </p:grpSpPr>
        <p:sp>
          <p:nvSpPr>
            <p:cNvPr id="73" name="Google Shape;73;p1"/>
            <p:cNvSpPr/>
            <p:nvPr/>
          </p:nvSpPr>
          <p:spPr>
            <a:xfrm>
              <a:off x="1691275" y="3351700"/>
              <a:ext cx="278050" cy="197725"/>
            </a:xfrm>
            <a:custGeom>
              <a:rect b="b" l="l" r="r" t="t"/>
              <a:pathLst>
                <a:path extrusionOk="0" h="7909" w="11122">
                  <a:moveTo>
                    <a:pt x="10535" y="0"/>
                  </a:moveTo>
                  <a:cubicBezTo>
                    <a:pt x="10489" y="0"/>
                    <a:pt x="10442" y="10"/>
                    <a:pt x="10397" y="33"/>
                  </a:cubicBezTo>
                  <a:cubicBezTo>
                    <a:pt x="10208" y="64"/>
                    <a:pt x="10114" y="253"/>
                    <a:pt x="10177" y="474"/>
                  </a:cubicBezTo>
                  <a:cubicBezTo>
                    <a:pt x="10334" y="978"/>
                    <a:pt x="10429" y="1482"/>
                    <a:pt x="10429" y="1986"/>
                  </a:cubicBezTo>
                  <a:cubicBezTo>
                    <a:pt x="10429" y="4885"/>
                    <a:pt x="8066" y="7247"/>
                    <a:pt x="5199" y="7247"/>
                  </a:cubicBezTo>
                  <a:cubicBezTo>
                    <a:pt x="3561" y="7247"/>
                    <a:pt x="2017" y="6397"/>
                    <a:pt x="1072" y="5137"/>
                  </a:cubicBezTo>
                  <a:lnTo>
                    <a:pt x="1733" y="5137"/>
                  </a:lnTo>
                  <a:cubicBezTo>
                    <a:pt x="1922" y="5137"/>
                    <a:pt x="2080" y="4979"/>
                    <a:pt x="2080" y="4790"/>
                  </a:cubicBezTo>
                  <a:cubicBezTo>
                    <a:pt x="2080" y="4601"/>
                    <a:pt x="1922" y="4443"/>
                    <a:pt x="1733" y="4443"/>
                  </a:cubicBezTo>
                  <a:lnTo>
                    <a:pt x="347" y="4443"/>
                  </a:lnTo>
                  <a:cubicBezTo>
                    <a:pt x="158" y="4443"/>
                    <a:pt x="1" y="4601"/>
                    <a:pt x="1" y="4790"/>
                  </a:cubicBezTo>
                  <a:lnTo>
                    <a:pt x="1" y="6176"/>
                  </a:lnTo>
                  <a:cubicBezTo>
                    <a:pt x="1" y="6365"/>
                    <a:pt x="158" y="6523"/>
                    <a:pt x="347" y="6523"/>
                  </a:cubicBezTo>
                  <a:cubicBezTo>
                    <a:pt x="536" y="6523"/>
                    <a:pt x="694" y="6365"/>
                    <a:pt x="694" y="6176"/>
                  </a:cubicBezTo>
                  <a:lnTo>
                    <a:pt x="694" y="5767"/>
                  </a:lnTo>
                  <a:cubicBezTo>
                    <a:pt x="1796" y="7090"/>
                    <a:pt x="3466" y="7909"/>
                    <a:pt x="5199" y="7909"/>
                  </a:cubicBezTo>
                  <a:cubicBezTo>
                    <a:pt x="8412" y="7909"/>
                    <a:pt x="11122" y="5231"/>
                    <a:pt x="11122" y="1986"/>
                  </a:cubicBezTo>
                  <a:cubicBezTo>
                    <a:pt x="11122" y="1419"/>
                    <a:pt x="10996" y="820"/>
                    <a:pt x="10838" y="222"/>
                  </a:cubicBezTo>
                  <a:cubicBezTo>
                    <a:pt x="10814" y="102"/>
                    <a:pt x="10681" y="0"/>
                    <a:pt x="10535" y="0"/>
                  </a:cubicBezTo>
                  <a:close/>
                </a:path>
              </a:pathLst>
            </a:custGeom>
            <a:solidFill>
              <a:srgbClr val="213A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1"/>
            <p:cNvSpPr/>
            <p:nvPr/>
          </p:nvSpPr>
          <p:spPr>
            <a:xfrm>
              <a:off x="1674750" y="3254050"/>
              <a:ext cx="277250" cy="197900"/>
            </a:xfrm>
            <a:custGeom>
              <a:rect b="b" l="l" r="r" t="t"/>
              <a:pathLst>
                <a:path extrusionOk="0" h="7916" w="11090">
                  <a:moveTo>
                    <a:pt x="5891" y="1"/>
                  </a:moveTo>
                  <a:cubicBezTo>
                    <a:pt x="2678" y="1"/>
                    <a:pt x="0" y="2679"/>
                    <a:pt x="0" y="5892"/>
                  </a:cubicBezTo>
                  <a:cubicBezTo>
                    <a:pt x="0" y="6491"/>
                    <a:pt x="126" y="7089"/>
                    <a:pt x="284" y="7656"/>
                  </a:cubicBezTo>
                  <a:cubicBezTo>
                    <a:pt x="310" y="7842"/>
                    <a:pt x="448" y="7916"/>
                    <a:pt x="604" y="7916"/>
                  </a:cubicBezTo>
                  <a:cubicBezTo>
                    <a:pt x="633" y="7916"/>
                    <a:pt x="663" y="7913"/>
                    <a:pt x="693" y="7908"/>
                  </a:cubicBezTo>
                  <a:cubicBezTo>
                    <a:pt x="882" y="7877"/>
                    <a:pt x="977" y="7656"/>
                    <a:pt x="945" y="7467"/>
                  </a:cubicBezTo>
                  <a:cubicBezTo>
                    <a:pt x="788" y="6963"/>
                    <a:pt x="662" y="6459"/>
                    <a:pt x="662" y="5892"/>
                  </a:cubicBezTo>
                  <a:cubicBezTo>
                    <a:pt x="662" y="3025"/>
                    <a:pt x="3025" y="662"/>
                    <a:pt x="5891" y="662"/>
                  </a:cubicBezTo>
                  <a:cubicBezTo>
                    <a:pt x="7561" y="662"/>
                    <a:pt x="9105" y="1481"/>
                    <a:pt x="10050" y="2742"/>
                  </a:cubicBezTo>
                  <a:lnTo>
                    <a:pt x="9357" y="2742"/>
                  </a:lnTo>
                  <a:cubicBezTo>
                    <a:pt x="9168" y="2742"/>
                    <a:pt x="9010" y="2899"/>
                    <a:pt x="9010" y="3088"/>
                  </a:cubicBezTo>
                  <a:cubicBezTo>
                    <a:pt x="9010" y="3309"/>
                    <a:pt x="9168" y="3466"/>
                    <a:pt x="9357" y="3466"/>
                  </a:cubicBezTo>
                  <a:lnTo>
                    <a:pt x="10743" y="3466"/>
                  </a:lnTo>
                  <a:cubicBezTo>
                    <a:pt x="10932" y="3466"/>
                    <a:pt x="11090" y="3309"/>
                    <a:pt x="11090" y="3088"/>
                  </a:cubicBezTo>
                  <a:lnTo>
                    <a:pt x="11090" y="1733"/>
                  </a:lnTo>
                  <a:cubicBezTo>
                    <a:pt x="11090" y="1513"/>
                    <a:pt x="10932" y="1355"/>
                    <a:pt x="10743" y="1355"/>
                  </a:cubicBezTo>
                  <a:cubicBezTo>
                    <a:pt x="10554" y="1355"/>
                    <a:pt x="10397" y="1513"/>
                    <a:pt x="10397" y="1733"/>
                  </a:cubicBezTo>
                  <a:lnTo>
                    <a:pt x="10397" y="2111"/>
                  </a:lnTo>
                  <a:cubicBezTo>
                    <a:pt x="9294" y="820"/>
                    <a:pt x="7624" y="1"/>
                    <a:pt x="5891" y="1"/>
                  </a:cubicBezTo>
                  <a:close/>
                </a:path>
              </a:pathLst>
            </a:custGeom>
            <a:solidFill>
              <a:srgbClr val="213A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1"/>
            <p:cNvSpPr/>
            <p:nvPr/>
          </p:nvSpPr>
          <p:spPr>
            <a:xfrm>
              <a:off x="1727500" y="3306825"/>
              <a:ext cx="189075" cy="189050"/>
            </a:xfrm>
            <a:custGeom>
              <a:rect b="b" l="l" r="r" t="t"/>
              <a:pathLst>
                <a:path extrusionOk="0" h="7562" w="7563">
                  <a:moveTo>
                    <a:pt x="3750" y="2048"/>
                  </a:moveTo>
                  <a:cubicBezTo>
                    <a:pt x="3939" y="2048"/>
                    <a:pt x="4097" y="2206"/>
                    <a:pt x="4097" y="2426"/>
                  </a:cubicBezTo>
                  <a:lnTo>
                    <a:pt x="4097" y="3435"/>
                  </a:lnTo>
                  <a:lnTo>
                    <a:pt x="4475" y="3435"/>
                  </a:lnTo>
                  <a:cubicBezTo>
                    <a:pt x="4664" y="3435"/>
                    <a:pt x="4821" y="3592"/>
                    <a:pt x="4821" y="3781"/>
                  </a:cubicBezTo>
                  <a:cubicBezTo>
                    <a:pt x="4821" y="4002"/>
                    <a:pt x="4664" y="4159"/>
                    <a:pt x="4475" y="4159"/>
                  </a:cubicBezTo>
                  <a:lnTo>
                    <a:pt x="3750" y="4159"/>
                  </a:lnTo>
                  <a:cubicBezTo>
                    <a:pt x="3561" y="4159"/>
                    <a:pt x="3403" y="4002"/>
                    <a:pt x="3403" y="3781"/>
                  </a:cubicBezTo>
                  <a:lnTo>
                    <a:pt x="3403" y="2426"/>
                  </a:lnTo>
                  <a:cubicBezTo>
                    <a:pt x="3403" y="2206"/>
                    <a:pt x="3561" y="2048"/>
                    <a:pt x="3750" y="2048"/>
                  </a:cubicBezTo>
                  <a:close/>
                  <a:moveTo>
                    <a:pt x="3435" y="0"/>
                  </a:moveTo>
                  <a:cubicBezTo>
                    <a:pt x="2647" y="95"/>
                    <a:pt x="1923" y="410"/>
                    <a:pt x="1356" y="883"/>
                  </a:cubicBezTo>
                  <a:lnTo>
                    <a:pt x="2049" y="1576"/>
                  </a:lnTo>
                  <a:cubicBezTo>
                    <a:pt x="2175" y="1702"/>
                    <a:pt x="2175" y="1954"/>
                    <a:pt x="2049" y="2048"/>
                  </a:cubicBezTo>
                  <a:cubicBezTo>
                    <a:pt x="1986" y="2111"/>
                    <a:pt x="1899" y="2143"/>
                    <a:pt x="1812" y="2143"/>
                  </a:cubicBezTo>
                  <a:cubicBezTo>
                    <a:pt x="1726" y="2143"/>
                    <a:pt x="1639" y="2111"/>
                    <a:pt x="1576" y="2048"/>
                  </a:cubicBezTo>
                  <a:lnTo>
                    <a:pt x="883" y="1355"/>
                  </a:lnTo>
                  <a:cubicBezTo>
                    <a:pt x="410" y="1922"/>
                    <a:pt x="95" y="2647"/>
                    <a:pt x="1" y="3435"/>
                  </a:cubicBezTo>
                  <a:lnTo>
                    <a:pt x="1041" y="3435"/>
                  </a:lnTo>
                  <a:cubicBezTo>
                    <a:pt x="1230" y="3435"/>
                    <a:pt x="1387" y="3592"/>
                    <a:pt x="1387" y="3781"/>
                  </a:cubicBezTo>
                  <a:cubicBezTo>
                    <a:pt x="1387" y="3970"/>
                    <a:pt x="1230" y="4128"/>
                    <a:pt x="1041" y="4128"/>
                  </a:cubicBezTo>
                  <a:lnTo>
                    <a:pt x="1" y="4128"/>
                  </a:lnTo>
                  <a:cubicBezTo>
                    <a:pt x="95" y="4915"/>
                    <a:pt x="410" y="5640"/>
                    <a:pt x="883" y="6238"/>
                  </a:cubicBezTo>
                  <a:lnTo>
                    <a:pt x="1576" y="5514"/>
                  </a:lnTo>
                  <a:cubicBezTo>
                    <a:pt x="1639" y="5451"/>
                    <a:pt x="1734" y="5419"/>
                    <a:pt x="1824" y="5419"/>
                  </a:cubicBezTo>
                  <a:cubicBezTo>
                    <a:pt x="1915" y="5419"/>
                    <a:pt x="2001" y="5451"/>
                    <a:pt x="2049" y="5514"/>
                  </a:cubicBezTo>
                  <a:cubicBezTo>
                    <a:pt x="2175" y="5640"/>
                    <a:pt x="2175" y="5860"/>
                    <a:pt x="2049" y="5986"/>
                  </a:cubicBezTo>
                  <a:lnTo>
                    <a:pt x="1356" y="6711"/>
                  </a:lnTo>
                  <a:cubicBezTo>
                    <a:pt x="1923" y="7184"/>
                    <a:pt x="2647" y="7499"/>
                    <a:pt x="3435" y="7562"/>
                  </a:cubicBezTo>
                  <a:lnTo>
                    <a:pt x="3435" y="6553"/>
                  </a:lnTo>
                  <a:cubicBezTo>
                    <a:pt x="3435" y="6333"/>
                    <a:pt x="3592" y="6175"/>
                    <a:pt x="3781" y="6175"/>
                  </a:cubicBezTo>
                  <a:cubicBezTo>
                    <a:pt x="4002" y="6175"/>
                    <a:pt x="4160" y="6333"/>
                    <a:pt x="4160" y="6553"/>
                  </a:cubicBezTo>
                  <a:lnTo>
                    <a:pt x="4160" y="7562"/>
                  </a:lnTo>
                  <a:cubicBezTo>
                    <a:pt x="4947" y="7499"/>
                    <a:pt x="5640" y="7184"/>
                    <a:pt x="6239" y="6711"/>
                  </a:cubicBezTo>
                  <a:lnTo>
                    <a:pt x="5514" y="5986"/>
                  </a:lnTo>
                  <a:cubicBezTo>
                    <a:pt x="5420" y="5860"/>
                    <a:pt x="5420" y="5640"/>
                    <a:pt x="5514" y="5514"/>
                  </a:cubicBezTo>
                  <a:cubicBezTo>
                    <a:pt x="5577" y="5451"/>
                    <a:pt x="5672" y="5419"/>
                    <a:pt x="5762" y="5419"/>
                  </a:cubicBezTo>
                  <a:cubicBezTo>
                    <a:pt x="5853" y="5419"/>
                    <a:pt x="5940" y="5451"/>
                    <a:pt x="5987" y="5514"/>
                  </a:cubicBezTo>
                  <a:lnTo>
                    <a:pt x="6711" y="6238"/>
                  </a:lnTo>
                  <a:cubicBezTo>
                    <a:pt x="7184" y="5640"/>
                    <a:pt x="7499" y="4915"/>
                    <a:pt x="7562" y="4128"/>
                  </a:cubicBezTo>
                  <a:lnTo>
                    <a:pt x="6554" y="4128"/>
                  </a:lnTo>
                  <a:cubicBezTo>
                    <a:pt x="6365" y="4128"/>
                    <a:pt x="6207" y="3970"/>
                    <a:pt x="6207" y="3781"/>
                  </a:cubicBezTo>
                  <a:cubicBezTo>
                    <a:pt x="6207" y="3592"/>
                    <a:pt x="6365" y="3435"/>
                    <a:pt x="6554" y="3435"/>
                  </a:cubicBezTo>
                  <a:lnTo>
                    <a:pt x="7562" y="3435"/>
                  </a:lnTo>
                  <a:cubicBezTo>
                    <a:pt x="7499" y="2647"/>
                    <a:pt x="7184" y="1922"/>
                    <a:pt x="6711" y="1355"/>
                  </a:cubicBezTo>
                  <a:lnTo>
                    <a:pt x="5987" y="2048"/>
                  </a:lnTo>
                  <a:cubicBezTo>
                    <a:pt x="5940" y="2111"/>
                    <a:pt x="5853" y="2143"/>
                    <a:pt x="5762" y="2143"/>
                  </a:cubicBezTo>
                  <a:cubicBezTo>
                    <a:pt x="5672" y="2143"/>
                    <a:pt x="5577" y="2111"/>
                    <a:pt x="5514" y="2048"/>
                  </a:cubicBezTo>
                  <a:cubicBezTo>
                    <a:pt x="5420" y="1922"/>
                    <a:pt x="5420" y="1702"/>
                    <a:pt x="5514" y="1576"/>
                  </a:cubicBezTo>
                  <a:lnTo>
                    <a:pt x="6239" y="883"/>
                  </a:lnTo>
                  <a:cubicBezTo>
                    <a:pt x="5640" y="410"/>
                    <a:pt x="4947" y="95"/>
                    <a:pt x="4160" y="0"/>
                  </a:cubicBezTo>
                  <a:lnTo>
                    <a:pt x="4160" y="1040"/>
                  </a:lnTo>
                  <a:cubicBezTo>
                    <a:pt x="4160" y="1229"/>
                    <a:pt x="4002" y="1387"/>
                    <a:pt x="3781" y="1387"/>
                  </a:cubicBezTo>
                  <a:cubicBezTo>
                    <a:pt x="3592" y="1387"/>
                    <a:pt x="3435" y="1229"/>
                    <a:pt x="3435" y="1040"/>
                  </a:cubicBezTo>
                  <a:lnTo>
                    <a:pt x="3435" y="0"/>
                  </a:lnTo>
                  <a:close/>
                </a:path>
              </a:pathLst>
            </a:custGeom>
            <a:solidFill>
              <a:srgbClr val="213A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6" name="Google Shape;76;p1"/>
          <p:cNvSpPr txBox="1"/>
          <p:nvPr/>
        </p:nvSpPr>
        <p:spPr>
          <a:xfrm>
            <a:off x="4167275" y="2437313"/>
            <a:ext cx="1427400" cy="33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1" i="0" lang="fr" sz="1000" u="none" cap="none" strike="noStrike">
                <a:solidFill>
                  <a:srgbClr val="213A8E"/>
                </a:solidFill>
                <a:latin typeface="Arial"/>
                <a:ea typeface="Arial"/>
                <a:cs typeface="Arial"/>
                <a:sym typeface="Arial"/>
              </a:rPr>
              <a:t>1 heure maximum</a:t>
            </a:r>
            <a:endParaRPr b="1" i="0" sz="1000" u="none" cap="none" strike="noStrike">
              <a:solidFill>
                <a:srgbClr val="213A8E"/>
              </a:solidFill>
              <a:latin typeface="Arial"/>
              <a:ea typeface="Arial"/>
              <a:cs typeface="Arial"/>
              <a:sym typeface="Arial"/>
            </a:endParaRPr>
          </a:p>
        </p:txBody>
      </p:sp>
      <p:grpSp>
        <p:nvGrpSpPr>
          <p:cNvPr id="77" name="Google Shape;77;p1"/>
          <p:cNvGrpSpPr/>
          <p:nvPr/>
        </p:nvGrpSpPr>
        <p:grpSpPr>
          <a:xfrm>
            <a:off x="5857337" y="2163332"/>
            <a:ext cx="340573" cy="339271"/>
            <a:chOff x="2085450" y="842250"/>
            <a:chExt cx="483700" cy="481850"/>
          </a:xfrm>
        </p:grpSpPr>
        <p:sp>
          <p:nvSpPr>
            <p:cNvPr id="78" name="Google Shape;78;p1"/>
            <p:cNvSpPr/>
            <p:nvPr/>
          </p:nvSpPr>
          <p:spPr>
            <a:xfrm>
              <a:off x="2085525" y="926925"/>
              <a:ext cx="483625" cy="397175"/>
            </a:xfrm>
            <a:custGeom>
              <a:rect b="b" l="l" r="r" t="t"/>
              <a:pathLst>
                <a:path extrusionOk="0" h="15887" w="19345">
                  <a:moveTo>
                    <a:pt x="1693" y="1"/>
                  </a:moveTo>
                  <a:cubicBezTo>
                    <a:pt x="756" y="1"/>
                    <a:pt x="0" y="760"/>
                    <a:pt x="0" y="1696"/>
                  </a:cubicBezTo>
                  <a:cubicBezTo>
                    <a:pt x="0" y="2630"/>
                    <a:pt x="756" y="3389"/>
                    <a:pt x="1693" y="3389"/>
                  </a:cubicBezTo>
                  <a:lnTo>
                    <a:pt x="3990" y="3389"/>
                  </a:lnTo>
                  <a:cubicBezTo>
                    <a:pt x="4924" y="3389"/>
                    <a:pt x="5683" y="4147"/>
                    <a:pt x="5683" y="5084"/>
                  </a:cubicBezTo>
                  <a:lnTo>
                    <a:pt x="5683" y="8547"/>
                  </a:lnTo>
                  <a:cubicBezTo>
                    <a:pt x="5683" y="11347"/>
                    <a:pt x="7962" y="13627"/>
                    <a:pt x="10766" y="13627"/>
                  </a:cubicBezTo>
                  <a:lnTo>
                    <a:pt x="13626" y="13627"/>
                  </a:lnTo>
                  <a:lnTo>
                    <a:pt x="13626" y="15322"/>
                  </a:lnTo>
                  <a:cubicBezTo>
                    <a:pt x="13626" y="15656"/>
                    <a:pt x="13901" y="15887"/>
                    <a:pt x="14194" y="15887"/>
                  </a:cubicBezTo>
                  <a:cubicBezTo>
                    <a:pt x="14308" y="15887"/>
                    <a:pt x="14425" y="15852"/>
                    <a:pt x="14530" y="15774"/>
                  </a:cubicBezTo>
                  <a:lnTo>
                    <a:pt x="19046" y="12386"/>
                  </a:lnTo>
                  <a:cubicBezTo>
                    <a:pt x="19345" y="12160"/>
                    <a:pt x="19345" y="11706"/>
                    <a:pt x="19046" y="11483"/>
                  </a:cubicBezTo>
                  <a:lnTo>
                    <a:pt x="14530" y="8095"/>
                  </a:lnTo>
                  <a:cubicBezTo>
                    <a:pt x="14424" y="8016"/>
                    <a:pt x="14307" y="7981"/>
                    <a:pt x="14192" y="7981"/>
                  </a:cubicBezTo>
                  <a:cubicBezTo>
                    <a:pt x="13899" y="7981"/>
                    <a:pt x="13626" y="8212"/>
                    <a:pt x="13626" y="8547"/>
                  </a:cubicBezTo>
                  <a:lnTo>
                    <a:pt x="13626" y="10239"/>
                  </a:lnTo>
                  <a:lnTo>
                    <a:pt x="10766" y="10239"/>
                  </a:lnTo>
                  <a:cubicBezTo>
                    <a:pt x="9829" y="10239"/>
                    <a:pt x="9070" y="9480"/>
                    <a:pt x="9070" y="8547"/>
                  </a:cubicBezTo>
                  <a:lnTo>
                    <a:pt x="9070" y="5084"/>
                  </a:lnTo>
                  <a:cubicBezTo>
                    <a:pt x="9070" y="2280"/>
                    <a:pt x="6791" y="1"/>
                    <a:pt x="3990" y="1"/>
                  </a:cubicBezTo>
                  <a:close/>
                </a:path>
              </a:pathLst>
            </a:custGeom>
            <a:solidFill>
              <a:srgbClr val="213A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9" name="Google Shape;79;p1"/>
            <p:cNvSpPr/>
            <p:nvPr/>
          </p:nvSpPr>
          <p:spPr>
            <a:xfrm>
              <a:off x="2085450" y="1151875"/>
              <a:ext cx="143650" cy="87575"/>
            </a:xfrm>
            <a:custGeom>
              <a:rect b="b" l="l" r="r" t="t"/>
              <a:pathLst>
                <a:path extrusionOk="0" h="3503" w="5746">
                  <a:moveTo>
                    <a:pt x="4577" y="1"/>
                  </a:moveTo>
                  <a:cubicBezTo>
                    <a:pt x="4391" y="73"/>
                    <a:pt x="4192" y="112"/>
                    <a:pt x="3990" y="115"/>
                  </a:cubicBezTo>
                  <a:lnTo>
                    <a:pt x="1693" y="115"/>
                  </a:lnTo>
                  <a:cubicBezTo>
                    <a:pt x="759" y="115"/>
                    <a:pt x="0" y="871"/>
                    <a:pt x="0" y="1807"/>
                  </a:cubicBezTo>
                  <a:cubicBezTo>
                    <a:pt x="0" y="2744"/>
                    <a:pt x="759" y="3503"/>
                    <a:pt x="1693" y="3503"/>
                  </a:cubicBezTo>
                  <a:lnTo>
                    <a:pt x="1696" y="3500"/>
                  </a:lnTo>
                  <a:lnTo>
                    <a:pt x="3993" y="3500"/>
                  </a:lnTo>
                  <a:cubicBezTo>
                    <a:pt x="4589" y="3500"/>
                    <a:pt x="5183" y="3391"/>
                    <a:pt x="5746" y="3186"/>
                  </a:cubicBezTo>
                  <a:cubicBezTo>
                    <a:pt x="5065" y="2253"/>
                    <a:pt x="4662" y="1151"/>
                    <a:pt x="4577" y="1"/>
                  </a:cubicBezTo>
                  <a:close/>
                </a:path>
              </a:pathLst>
            </a:custGeom>
            <a:solidFill>
              <a:srgbClr val="213A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0" name="Google Shape;80;p1"/>
            <p:cNvSpPr/>
            <p:nvPr/>
          </p:nvSpPr>
          <p:spPr>
            <a:xfrm>
              <a:off x="2274775" y="842250"/>
              <a:ext cx="294375" cy="197650"/>
            </a:xfrm>
            <a:custGeom>
              <a:rect b="b" l="l" r="r" t="t"/>
              <a:pathLst>
                <a:path extrusionOk="0" h="7906" w="11775">
                  <a:moveTo>
                    <a:pt x="6622" y="0"/>
                  </a:moveTo>
                  <a:cubicBezTo>
                    <a:pt x="6329" y="0"/>
                    <a:pt x="6056" y="231"/>
                    <a:pt x="6056" y="566"/>
                  </a:cubicBezTo>
                  <a:lnTo>
                    <a:pt x="6056" y="2259"/>
                  </a:lnTo>
                  <a:lnTo>
                    <a:pt x="3196" y="2259"/>
                  </a:lnTo>
                  <a:cubicBezTo>
                    <a:pt x="2030" y="2265"/>
                    <a:pt x="904" y="2668"/>
                    <a:pt x="1" y="3406"/>
                  </a:cubicBezTo>
                  <a:cubicBezTo>
                    <a:pt x="940" y="4068"/>
                    <a:pt x="1675" y="4978"/>
                    <a:pt x="2130" y="6032"/>
                  </a:cubicBezTo>
                  <a:cubicBezTo>
                    <a:pt x="2431" y="5785"/>
                    <a:pt x="2804" y="5649"/>
                    <a:pt x="3196" y="5646"/>
                  </a:cubicBezTo>
                  <a:lnTo>
                    <a:pt x="6056" y="5646"/>
                  </a:lnTo>
                  <a:lnTo>
                    <a:pt x="6056" y="7342"/>
                  </a:lnTo>
                  <a:cubicBezTo>
                    <a:pt x="6056" y="7679"/>
                    <a:pt x="6334" y="7906"/>
                    <a:pt x="6625" y="7906"/>
                  </a:cubicBezTo>
                  <a:cubicBezTo>
                    <a:pt x="6740" y="7906"/>
                    <a:pt x="6857" y="7871"/>
                    <a:pt x="6960" y="7793"/>
                  </a:cubicBezTo>
                  <a:lnTo>
                    <a:pt x="11476" y="4406"/>
                  </a:lnTo>
                  <a:cubicBezTo>
                    <a:pt x="11775" y="4180"/>
                    <a:pt x="11775" y="3725"/>
                    <a:pt x="11476" y="3502"/>
                  </a:cubicBezTo>
                  <a:lnTo>
                    <a:pt x="6960" y="115"/>
                  </a:lnTo>
                  <a:cubicBezTo>
                    <a:pt x="6854" y="36"/>
                    <a:pt x="6737" y="0"/>
                    <a:pt x="6622" y="0"/>
                  </a:cubicBezTo>
                  <a:close/>
                </a:path>
              </a:pathLst>
            </a:custGeom>
            <a:solidFill>
              <a:srgbClr val="213A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grpSp>
      <p:sp>
        <p:nvSpPr>
          <p:cNvPr id="81" name="Google Shape;81;p1"/>
          <p:cNvSpPr txBox="1"/>
          <p:nvPr/>
        </p:nvSpPr>
        <p:spPr>
          <a:xfrm>
            <a:off x="6293550" y="2077055"/>
            <a:ext cx="748800" cy="511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fr" sz="800" u="none" cap="none" strike="noStrike">
                <a:solidFill>
                  <a:srgbClr val="213A8E"/>
                </a:solidFill>
                <a:latin typeface="Arial"/>
                <a:ea typeface="Arial"/>
                <a:cs typeface="Arial"/>
                <a:sym typeface="Arial"/>
              </a:rPr>
              <a:t>Faire un choix</a:t>
            </a:r>
            <a:endParaRPr b="1" i="0" sz="800" u="none" cap="none" strike="noStrike">
              <a:solidFill>
                <a:srgbClr val="213A8E"/>
              </a:solidFill>
              <a:latin typeface="Arial"/>
              <a:ea typeface="Arial"/>
              <a:cs typeface="Arial"/>
              <a:sym typeface="Arial"/>
            </a:endParaRPr>
          </a:p>
        </p:txBody>
      </p:sp>
      <p:sp>
        <p:nvSpPr>
          <p:cNvPr id="82" name="Google Shape;82;p1"/>
          <p:cNvSpPr txBox="1"/>
          <p:nvPr/>
        </p:nvSpPr>
        <p:spPr>
          <a:xfrm rot="-5400000">
            <a:off x="-1183950" y="7767900"/>
            <a:ext cx="3228900" cy="511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fr" sz="1800" u="none" cap="none" strike="noStrike">
                <a:solidFill>
                  <a:schemeClr val="lt1"/>
                </a:solidFill>
                <a:latin typeface="Arial"/>
                <a:ea typeface="Arial"/>
                <a:cs typeface="Arial"/>
                <a:sym typeface="Arial"/>
              </a:rPr>
              <a:t>CYBER MALVEILLANCES 3</a:t>
            </a:r>
            <a:endParaRPr b="1" i="0" sz="1800" u="none" cap="none" strike="noStrike">
              <a:solidFill>
                <a:schemeClr val="lt1"/>
              </a:solidFill>
              <a:latin typeface="Arial"/>
              <a:ea typeface="Arial"/>
              <a:cs typeface="Arial"/>
              <a:sym typeface="Arial"/>
            </a:endParaRPr>
          </a:p>
        </p:txBody>
      </p:sp>
      <p:pic>
        <p:nvPicPr>
          <p:cNvPr id="83" name="Google Shape;83;p1"/>
          <p:cNvPicPr preferRelativeResize="0"/>
          <p:nvPr/>
        </p:nvPicPr>
        <p:blipFill rotWithShape="1">
          <a:blip r:embed="rId4">
            <a:alphaModFix/>
          </a:blip>
          <a:srcRect b="0" l="0" r="0" t="0"/>
          <a:stretch/>
        </p:blipFill>
        <p:spPr>
          <a:xfrm>
            <a:off x="1187406" y="7326338"/>
            <a:ext cx="265980" cy="234808"/>
          </a:xfrm>
          <a:prstGeom prst="rect">
            <a:avLst/>
          </a:prstGeom>
          <a:noFill/>
          <a:ln>
            <a:noFill/>
          </a:ln>
        </p:spPr>
      </p:pic>
      <p:sp>
        <p:nvSpPr>
          <p:cNvPr id="84" name="Google Shape;84;p1"/>
          <p:cNvSpPr txBox="1"/>
          <p:nvPr/>
        </p:nvSpPr>
        <p:spPr>
          <a:xfrm>
            <a:off x="2919300" y="2189400"/>
            <a:ext cx="748800" cy="287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fr" sz="1400" u="none" cap="none" strike="noStrike">
                <a:solidFill>
                  <a:srgbClr val="213A8E"/>
                </a:solidFill>
                <a:latin typeface="Arial"/>
                <a:ea typeface="Arial"/>
                <a:cs typeface="Arial"/>
                <a:sym typeface="Arial"/>
              </a:rPr>
              <a:t>6 max</a:t>
            </a:r>
            <a:endParaRPr b="1" i="0" sz="1400" u="none" cap="none" strike="noStrike">
              <a:solidFill>
                <a:srgbClr val="213A8E"/>
              </a:solidFill>
              <a:latin typeface="Arial"/>
              <a:ea typeface="Arial"/>
              <a:cs typeface="Arial"/>
              <a:sym typeface="Arial"/>
            </a:endParaRPr>
          </a:p>
        </p:txBody>
      </p:sp>
      <p:sp>
        <p:nvSpPr>
          <p:cNvPr id="85" name="Google Shape;85;p1"/>
          <p:cNvSpPr/>
          <p:nvPr/>
        </p:nvSpPr>
        <p:spPr>
          <a:xfrm>
            <a:off x="5857328" y="1661743"/>
            <a:ext cx="368186" cy="287081"/>
          </a:xfrm>
          <a:custGeom>
            <a:rect b="b" l="l" r="r" t="t"/>
            <a:pathLst>
              <a:path extrusionOk="0" h="9925" w="12729">
                <a:moveTo>
                  <a:pt x="925" y="3644"/>
                </a:moveTo>
                <a:cubicBezTo>
                  <a:pt x="944" y="3644"/>
                  <a:pt x="963" y="3648"/>
                  <a:pt x="978" y="3655"/>
                </a:cubicBezTo>
                <a:lnTo>
                  <a:pt x="1608" y="3970"/>
                </a:lnTo>
                <a:lnTo>
                  <a:pt x="1608" y="5924"/>
                </a:lnTo>
                <a:lnTo>
                  <a:pt x="978" y="6239"/>
                </a:lnTo>
                <a:cubicBezTo>
                  <a:pt x="960" y="6256"/>
                  <a:pt x="937" y="6264"/>
                  <a:pt x="914" y="6264"/>
                </a:cubicBezTo>
                <a:cubicBezTo>
                  <a:pt x="854" y="6264"/>
                  <a:pt x="788" y="6212"/>
                  <a:pt x="788" y="6144"/>
                </a:cubicBezTo>
                <a:lnTo>
                  <a:pt x="788" y="3781"/>
                </a:lnTo>
                <a:cubicBezTo>
                  <a:pt x="788" y="3685"/>
                  <a:pt x="862" y="3644"/>
                  <a:pt x="925" y="3644"/>
                </a:cubicBezTo>
                <a:close/>
                <a:moveTo>
                  <a:pt x="4128" y="7184"/>
                </a:moveTo>
                <a:lnTo>
                  <a:pt x="6963" y="8035"/>
                </a:lnTo>
                <a:cubicBezTo>
                  <a:pt x="6648" y="8507"/>
                  <a:pt x="6176" y="8759"/>
                  <a:pt x="5640" y="8759"/>
                </a:cubicBezTo>
                <a:cubicBezTo>
                  <a:pt x="4821" y="8759"/>
                  <a:pt x="4097" y="8066"/>
                  <a:pt x="4128" y="7184"/>
                </a:cubicBezTo>
                <a:close/>
                <a:moveTo>
                  <a:pt x="11374" y="820"/>
                </a:moveTo>
                <a:cubicBezTo>
                  <a:pt x="11626" y="820"/>
                  <a:pt x="11815" y="1009"/>
                  <a:pt x="11815" y="1198"/>
                </a:cubicBezTo>
                <a:lnTo>
                  <a:pt x="11815" y="8665"/>
                </a:lnTo>
                <a:cubicBezTo>
                  <a:pt x="11815" y="8885"/>
                  <a:pt x="11626" y="9043"/>
                  <a:pt x="11374" y="9043"/>
                </a:cubicBezTo>
                <a:cubicBezTo>
                  <a:pt x="11154" y="9043"/>
                  <a:pt x="10996" y="8854"/>
                  <a:pt x="10996" y="8665"/>
                </a:cubicBezTo>
                <a:lnTo>
                  <a:pt x="10996" y="1198"/>
                </a:lnTo>
                <a:cubicBezTo>
                  <a:pt x="10996" y="977"/>
                  <a:pt x="11185" y="820"/>
                  <a:pt x="11374" y="820"/>
                </a:cubicBezTo>
                <a:close/>
                <a:moveTo>
                  <a:pt x="11437" y="1"/>
                </a:moveTo>
                <a:cubicBezTo>
                  <a:pt x="10870" y="1"/>
                  <a:pt x="10366" y="379"/>
                  <a:pt x="10240" y="883"/>
                </a:cubicBezTo>
                <a:lnTo>
                  <a:pt x="2080" y="3246"/>
                </a:lnTo>
                <a:lnTo>
                  <a:pt x="1387" y="2899"/>
                </a:lnTo>
                <a:cubicBezTo>
                  <a:pt x="1251" y="2831"/>
                  <a:pt x="1109" y="2800"/>
                  <a:pt x="970" y="2800"/>
                </a:cubicBezTo>
                <a:cubicBezTo>
                  <a:pt x="466" y="2800"/>
                  <a:pt x="1" y="3213"/>
                  <a:pt x="1" y="3781"/>
                </a:cubicBezTo>
                <a:lnTo>
                  <a:pt x="1" y="6144"/>
                </a:lnTo>
                <a:cubicBezTo>
                  <a:pt x="1" y="6687"/>
                  <a:pt x="465" y="7095"/>
                  <a:pt x="983" y="7095"/>
                </a:cubicBezTo>
                <a:cubicBezTo>
                  <a:pt x="1127" y="7095"/>
                  <a:pt x="1275" y="7063"/>
                  <a:pt x="1419" y="6995"/>
                </a:cubicBezTo>
                <a:lnTo>
                  <a:pt x="2143" y="6648"/>
                </a:lnTo>
                <a:lnTo>
                  <a:pt x="3340" y="6995"/>
                </a:lnTo>
                <a:cubicBezTo>
                  <a:pt x="3151" y="8444"/>
                  <a:pt x="4286" y="9641"/>
                  <a:pt x="5672" y="9641"/>
                </a:cubicBezTo>
                <a:cubicBezTo>
                  <a:pt x="6585" y="9641"/>
                  <a:pt x="7405" y="9074"/>
                  <a:pt x="7814" y="8287"/>
                </a:cubicBezTo>
                <a:lnTo>
                  <a:pt x="10271" y="9011"/>
                </a:lnTo>
                <a:cubicBezTo>
                  <a:pt x="10429" y="9515"/>
                  <a:pt x="10902" y="9925"/>
                  <a:pt x="11469" y="9925"/>
                </a:cubicBezTo>
                <a:cubicBezTo>
                  <a:pt x="12130" y="9925"/>
                  <a:pt x="12729" y="9358"/>
                  <a:pt x="12729" y="8696"/>
                </a:cubicBezTo>
                <a:lnTo>
                  <a:pt x="12729" y="1261"/>
                </a:lnTo>
                <a:cubicBezTo>
                  <a:pt x="12634" y="536"/>
                  <a:pt x="12099" y="1"/>
                  <a:pt x="11437" y="1"/>
                </a:cubicBezTo>
                <a:close/>
              </a:path>
            </a:pathLst>
          </a:custGeom>
          <a:solidFill>
            <a:srgbClr val="213A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1"/>
          <p:cNvSpPr txBox="1"/>
          <p:nvPr/>
        </p:nvSpPr>
        <p:spPr>
          <a:xfrm>
            <a:off x="6293550" y="1636375"/>
            <a:ext cx="748800" cy="33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fr" sz="800" u="none" cap="none" strike="noStrike">
                <a:solidFill>
                  <a:srgbClr val="213A8E"/>
                </a:solidFill>
                <a:latin typeface="Arial"/>
                <a:ea typeface="Arial"/>
                <a:cs typeface="Arial"/>
                <a:sym typeface="Arial"/>
              </a:rPr>
              <a:t>S’exprimer</a:t>
            </a:r>
            <a:endParaRPr b="1" i="0" sz="800" u="none" cap="none" strike="noStrike">
              <a:solidFill>
                <a:srgbClr val="213A8E"/>
              </a:solidFill>
              <a:latin typeface="Arial"/>
              <a:ea typeface="Arial"/>
              <a:cs typeface="Arial"/>
              <a:sym typeface="Arial"/>
            </a:endParaRPr>
          </a:p>
        </p:txBody>
      </p:sp>
      <p:sp>
        <p:nvSpPr>
          <p:cNvPr id="87" name="Google Shape;87;p1"/>
          <p:cNvSpPr txBox="1"/>
          <p:nvPr/>
        </p:nvSpPr>
        <p:spPr>
          <a:xfrm>
            <a:off x="1226425" y="2460350"/>
            <a:ext cx="937500" cy="287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1" i="0" lang="fr" sz="1000" u="none" cap="none" strike="noStrike">
                <a:solidFill>
                  <a:srgbClr val="213A8E"/>
                </a:solidFill>
                <a:latin typeface="Arial"/>
                <a:ea typeface="Arial"/>
                <a:cs typeface="Arial"/>
                <a:sym typeface="Arial"/>
              </a:rPr>
              <a:t>Acquisition</a:t>
            </a:r>
            <a:endParaRPr b="1" i="0" sz="1000" u="none" cap="none" strike="noStrike">
              <a:solidFill>
                <a:srgbClr val="213A8E"/>
              </a:solidFill>
              <a:latin typeface="Arial"/>
              <a:ea typeface="Arial"/>
              <a:cs typeface="Arial"/>
              <a:sym typeface="Arial"/>
            </a:endParaRPr>
          </a:p>
        </p:txBody>
      </p:sp>
      <p:grpSp>
        <p:nvGrpSpPr>
          <p:cNvPr id="88" name="Google Shape;88;p1"/>
          <p:cNvGrpSpPr/>
          <p:nvPr/>
        </p:nvGrpSpPr>
        <p:grpSpPr>
          <a:xfrm>
            <a:off x="1300985" y="1655125"/>
            <a:ext cx="696907" cy="585001"/>
            <a:chOff x="-40378075" y="3267450"/>
            <a:chExt cx="317425" cy="289075"/>
          </a:xfrm>
        </p:grpSpPr>
        <p:sp>
          <p:nvSpPr>
            <p:cNvPr id="89" name="Google Shape;89;p1"/>
            <p:cNvSpPr/>
            <p:nvPr/>
          </p:nvSpPr>
          <p:spPr>
            <a:xfrm>
              <a:off x="-40218975" y="3308400"/>
              <a:ext cx="158325" cy="248125"/>
            </a:xfrm>
            <a:custGeom>
              <a:rect b="b" l="l" r="r" t="t"/>
              <a:pathLst>
                <a:path extrusionOk="0" h="9925" w="6333">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solidFill>
              <a:srgbClr val="213A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1"/>
            <p:cNvSpPr/>
            <p:nvPr/>
          </p:nvSpPr>
          <p:spPr>
            <a:xfrm>
              <a:off x="-40316650" y="3267450"/>
              <a:ext cx="86675" cy="257575"/>
            </a:xfrm>
            <a:custGeom>
              <a:rect b="b" l="l" r="r" t="t"/>
              <a:pathLst>
                <a:path extrusionOk="0" h="10303" w="3467">
                  <a:moveTo>
                    <a:pt x="1" y="0"/>
                  </a:moveTo>
                  <a:lnTo>
                    <a:pt x="1" y="9105"/>
                  </a:lnTo>
                  <a:cubicBezTo>
                    <a:pt x="1166" y="9200"/>
                    <a:pt x="2489" y="9578"/>
                    <a:pt x="3466" y="10302"/>
                  </a:cubicBezTo>
                  <a:lnTo>
                    <a:pt x="3466" y="1197"/>
                  </a:lnTo>
                  <a:cubicBezTo>
                    <a:pt x="2489" y="473"/>
                    <a:pt x="1229" y="95"/>
                    <a:pt x="1" y="0"/>
                  </a:cubicBezTo>
                  <a:close/>
                </a:path>
              </a:pathLst>
            </a:custGeom>
            <a:solidFill>
              <a:srgbClr val="213A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1"/>
            <p:cNvSpPr/>
            <p:nvPr/>
          </p:nvSpPr>
          <p:spPr>
            <a:xfrm>
              <a:off x="-40209525" y="3267450"/>
              <a:ext cx="86650" cy="257575"/>
            </a:xfrm>
            <a:custGeom>
              <a:rect b="b" l="l" r="r" t="t"/>
              <a:pathLst>
                <a:path extrusionOk="0" h="10303" w="3466">
                  <a:moveTo>
                    <a:pt x="3466" y="0"/>
                  </a:moveTo>
                  <a:cubicBezTo>
                    <a:pt x="2300" y="95"/>
                    <a:pt x="977" y="473"/>
                    <a:pt x="0" y="1197"/>
                  </a:cubicBezTo>
                  <a:lnTo>
                    <a:pt x="0" y="10302"/>
                  </a:lnTo>
                  <a:cubicBezTo>
                    <a:pt x="977" y="9578"/>
                    <a:pt x="2237" y="9200"/>
                    <a:pt x="3466" y="9105"/>
                  </a:cubicBezTo>
                  <a:lnTo>
                    <a:pt x="3466" y="0"/>
                  </a:lnTo>
                  <a:close/>
                </a:path>
              </a:pathLst>
            </a:custGeom>
            <a:solidFill>
              <a:srgbClr val="213A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1"/>
            <p:cNvSpPr/>
            <p:nvPr/>
          </p:nvSpPr>
          <p:spPr>
            <a:xfrm>
              <a:off x="-40378075" y="3308400"/>
              <a:ext cx="157550" cy="248125"/>
            </a:xfrm>
            <a:custGeom>
              <a:rect b="b" l="l" r="r" t="t"/>
              <a:pathLst>
                <a:path extrusionOk="0" h="9925" w="6302">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solidFill>
              <a:srgbClr val="213A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3" name="Google Shape;93;p1"/>
          <p:cNvGrpSpPr/>
          <p:nvPr/>
        </p:nvGrpSpPr>
        <p:grpSpPr>
          <a:xfrm>
            <a:off x="212795" y="504711"/>
            <a:ext cx="444547" cy="287082"/>
            <a:chOff x="2084325" y="363300"/>
            <a:chExt cx="484150" cy="254100"/>
          </a:xfrm>
        </p:grpSpPr>
        <p:sp>
          <p:nvSpPr>
            <p:cNvPr id="94" name="Google Shape;94;p1"/>
            <p:cNvSpPr/>
            <p:nvPr/>
          </p:nvSpPr>
          <p:spPr>
            <a:xfrm>
              <a:off x="2084325" y="363300"/>
              <a:ext cx="484150" cy="254100"/>
            </a:xfrm>
            <a:custGeom>
              <a:rect b="b" l="l" r="r" t="t"/>
              <a:pathLst>
                <a:path extrusionOk="0" h="10164" w="19366">
                  <a:moveTo>
                    <a:pt x="9686" y="1128"/>
                  </a:moveTo>
                  <a:cubicBezTo>
                    <a:pt x="10195" y="1128"/>
                    <a:pt x="10707" y="1226"/>
                    <a:pt x="11196" y="1428"/>
                  </a:cubicBezTo>
                  <a:cubicBezTo>
                    <a:pt x="12671" y="2042"/>
                    <a:pt x="13635" y="3482"/>
                    <a:pt x="13635" y="5081"/>
                  </a:cubicBezTo>
                  <a:cubicBezTo>
                    <a:pt x="13632" y="7264"/>
                    <a:pt x="11864" y="9031"/>
                    <a:pt x="9684" y="9034"/>
                  </a:cubicBezTo>
                  <a:cubicBezTo>
                    <a:pt x="8085" y="9034"/>
                    <a:pt x="6643" y="8071"/>
                    <a:pt x="6032" y="6592"/>
                  </a:cubicBezTo>
                  <a:cubicBezTo>
                    <a:pt x="5420" y="5117"/>
                    <a:pt x="5758" y="3415"/>
                    <a:pt x="6887" y="2286"/>
                  </a:cubicBezTo>
                  <a:cubicBezTo>
                    <a:pt x="7645" y="1530"/>
                    <a:pt x="8657" y="1128"/>
                    <a:pt x="9686" y="1128"/>
                  </a:cubicBezTo>
                  <a:close/>
                  <a:moveTo>
                    <a:pt x="9684" y="1"/>
                  </a:moveTo>
                  <a:cubicBezTo>
                    <a:pt x="4502" y="1"/>
                    <a:pt x="361" y="4512"/>
                    <a:pt x="190" y="4704"/>
                  </a:cubicBezTo>
                  <a:cubicBezTo>
                    <a:pt x="0" y="4918"/>
                    <a:pt x="0" y="5243"/>
                    <a:pt x="190" y="5457"/>
                  </a:cubicBezTo>
                  <a:cubicBezTo>
                    <a:pt x="361" y="5650"/>
                    <a:pt x="4502" y="10164"/>
                    <a:pt x="9684" y="10164"/>
                  </a:cubicBezTo>
                  <a:cubicBezTo>
                    <a:pt x="14867" y="10164"/>
                    <a:pt x="19004" y="5650"/>
                    <a:pt x="19176" y="5457"/>
                  </a:cubicBezTo>
                  <a:cubicBezTo>
                    <a:pt x="19365" y="5243"/>
                    <a:pt x="19365" y="4918"/>
                    <a:pt x="19176" y="4704"/>
                  </a:cubicBezTo>
                  <a:cubicBezTo>
                    <a:pt x="19004" y="4512"/>
                    <a:pt x="14867" y="1"/>
                    <a:pt x="968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5" name="Google Shape;95;p1"/>
            <p:cNvSpPr/>
            <p:nvPr/>
          </p:nvSpPr>
          <p:spPr>
            <a:xfrm>
              <a:off x="2250600" y="419775"/>
              <a:ext cx="145175" cy="141125"/>
            </a:xfrm>
            <a:custGeom>
              <a:rect b="b" l="l" r="r" t="t"/>
              <a:pathLst>
                <a:path extrusionOk="0" h="5645" w="5807">
                  <a:moveTo>
                    <a:pt x="3018" y="0"/>
                  </a:moveTo>
                  <a:cubicBezTo>
                    <a:pt x="1922" y="0"/>
                    <a:pt x="929" y="634"/>
                    <a:pt x="468" y="1626"/>
                  </a:cubicBezTo>
                  <a:cubicBezTo>
                    <a:pt x="1" y="2623"/>
                    <a:pt x="158" y="3797"/>
                    <a:pt x="862" y="4637"/>
                  </a:cubicBezTo>
                  <a:cubicBezTo>
                    <a:pt x="1407" y="5287"/>
                    <a:pt x="2203" y="5645"/>
                    <a:pt x="3025" y="5645"/>
                  </a:cubicBezTo>
                  <a:cubicBezTo>
                    <a:pt x="3270" y="5645"/>
                    <a:pt x="3518" y="5613"/>
                    <a:pt x="3762" y="5547"/>
                  </a:cubicBezTo>
                  <a:cubicBezTo>
                    <a:pt x="4825" y="5258"/>
                    <a:pt x="5620" y="4382"/>
                    <a:pt x="5807" y="3297"/>
                  </a:cubicBezTo>
                  <a:lnTo>
                    <a:pt x="5807" y="3297"/>
                  </a:lnTo>
                  <a:cubicBezTo>
                    <a:pt x="5625" y="3356"/>
                    <a:pt x="5446" y="3383"/>
                    <a:pt x="5272" y="3383"/>
                  </a:cubicBezTo>
                  <a:cubicBezTo>
                    <a:pt x="4356" y="3383"/>
                    <a:pt x="3596" y="2626"/>
                    <a:pt x="3596" y="1692"/>
                  </a:cubicBezTo>
                  <a:cubicBezTo>
                    <a:pt x="3596" y="1147"/>
                    <a:pt x="3861" y="633"/>
                    <a:pt x="4307" y="316"/>
                  </a:cubicBezTo>
                  <a:cubicBezTo>
                    <a:pt x="3913" y="112"/>
                    <a:pt x="3476" y="3"/>
                    <a:pt x="3033" y="0"/>
                  </a:cubicBezTo>
                  <a:cubicBezTo>
                    <a:pt x="3028" y="0"/>
                    <a:pt x="3023" y="0"/>
                    <a:pt x="301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
          <p:cNvSpPr/>
          <p:nvPr/>
        </p:nvSpPr>
        <p:spPr>
          <a:xfrm>
            <a:off x="440675" y="6510739"/>
            <a:ext cx="1756200" cy="3318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2"/>
          <p:cNvSpPr/>
          <p:nvPr/>
        </p:nvSpPr>
        <p:spPr>
          <a:xfrm>
            <a:off x="440675" y="1321950"/>
            <a:ext cx="1756200" cy="3318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2"/>
          <p:cNvSpPr txBox="1"/>
          <p:nvPr/>
        </p:nvSpPr>
        <p:spPr>
          <a:xfrm>
            <a:off x="503527" y="532464"/>
            <a:ext cx="5833800" cy="429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1" i="0" lang="fr" sz="2500" u="none" cap="none" strike="noStrike">
                <a:solidFill>
                  <a:srgbClr val="213A8E"/>
                </a:solidFill>
                <a:latin typeface="Arial"/>
                <a:ea typeface="Arial"/>
                <a:cs typeface="Arial"/>
                <a:sym typeface="Arial"/>
              </a:rPr>
              <a:t>Déroulé</a:t>
            </a:r>
            <a:endParaRPr b="1" i="0" sz="2500" u="none" cap="none" strike="noStrike">
              <a:solidFill>
                <a:srgbClr val="213A8E"/>
              </a:solidFill>
              <a:latin typeface="Arial"/>
              <a:ea typeface="Arial"/>
              <a:cs typeface="Arial"/>
              <a:sym typeface="Arial"/>
            </a:endParaRPr>
          </a:p>
        </p:txBody>
      </p:sp>
      <p:sp>
        <p:nvSpPr>
          <p:cNvPr id="103" name="Google Shape;103;p2"/>
          <p:cNvSpPr txBox="1"/>
          <p:nvPr/>
        </p:nvSpPr>
        <p:spPr>
          <a:xfrm flipH="1" rot="5400000">
            <a:off x="5545500" y="7805225"/>
            <a:ext cx="3168000" cy="511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fr" sz="1800" u="none" cap="none" strike="noStrike">
                <a:solidFill>
                  <a:schemeClr val="lt1"/>
                </a:solidFill>
                <a:latin typeface="Arial"/>
                <a:ea typeface="Arial"/>
                <a:cs typeface="Arial"/>
                <a:sym typeface="Arial"/>
              </a:rPr>
              <a:t>CYBER MALVEILLANCES 3</a:t>
            </a:r>
            <a:endParaRPr b="1" i="0" sz="1800" u="none" cap="none" strike="noStrike">
              <a:solidFill>
                <a:schemeClr val="lt1"/>
              </a:solidFill>
              <a:latin typeface="Arial"/>
              <a:ea typeface="Arial"/>
              <a:cs typeface="Arial"/>
              <a:sym typeface="Arial"/>
            </a:endParaRPr>
          </a:p>
        </p:txBody>
      </p:sp>
      <p:sp>
        <p:nvSpPr>
          <p:cNvPr id="104" name="Google Shape;104;p2"/>
          <p:cNvSpPr/>
          <p:nvPr/>
        </p:nvSpPr>
        <p:spPr>
          <a:xfrm>
            <a:off x="440675" y="3323959"/>
            <a:ext cx="1756200" cy="3318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2"/>
          <p:cNvSpPr txBox="1"/>
          <p:nvPr/>
        </p:nvSpPr>
        <p:spPr>
          <a:xfrm>
            <a:off x="468650" y="1321950"/>
            <a:ext cx="5946000" cy="47706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chemeClr val="lt1"/>
              </a:buClr>
              <a:buSzPts val="1100"/>
              <a:buFont typeface="Fira Sans Medium"/>
              <a:buAutoNum type="arabicPeriod"/>
            </a:pPr>
            <a:r>
              <a:rPr b="0" i="0" lang="fr" sz="1100" u="none" cap="none" strike="noStrike">
                <a:solidFill>
                  <a:schemeClr val="lt1"/>
                </a:solidFill>
                <a:latin typeface="Fira Sans Medium"/>
                <a:ea typeface="Fira Sans Medium"/>
                <a:cs typeface="Fira Sans Medium"/>
                <a:sym typeface="Fira Sans Medium"/>
              </a:rPr>
              <a:t>Introduction</a:t>
            </a:r>
            <a:endParaRPr b="0" i="0" sz="1100" u="none" cap="none" strike="noStrike">
              <a:solidFill>
                <a:schemeClr val="dk1"/>
              </a:solidFill>
              <a:latin typeface="Fira Sans Medium"/>
              <a:ea typeface="Fira Sans Medium"/>
              <a:cs typeface="Fira Sans Medium"/>
              <a:sym typeface="Fira Sans Medium"/>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213A8E"/>
              </a:solidFill>
              <a:highlight>
                <a:srgbClr val="FFFFFF"/>
              </a:highlight>
              <a:latin typeface="Barlow"/>
              <a:ea typeface="Barlow"/>
              <a:cs typeface="Barlow"/>
              <a:sym typeface="Barlow"/>
            </a:endParaRPr>
          </a:p>
          <a:p>
            <a:pPr indent="0" lvl="0" marL="0" marR="0" rtl="0" algn="l">
              <a:lnSpc>
                <a:spcPct val="100000"/>
              </a:lnSpc>
              <a:spcBef>
                <a:spcPts val="0"/>
              </a:spcBef>
              <a:spcAft>
                <a:spcPts val="0"/>
              </a:spcAft>
              <a:buClr>
                <a:schemeClr val="dk1"/>
              </a:buClr>
              <a:buSzPts val="1100"/>
              <a:buFont typeface="Arial"/>
              <a:buNone/>
            </a:pPr>
            <a:r>
              <a:rPr b="0" i="0" lang="fr" sz="1100" u="none" cap="none" strike="noStrike">
                <a:solidFill>
                  <a:srgbClr val="213A8E"/>
                </a:solidFill>
                <a:highlight>
                  <a:srgbClr val="FFFFFF"/>
                </a:highlight>
                <a:latin typeface="Arial"/>
                <a:ea typeface="Arial"/>
                <a:cs typeface="Arial"/>
                <a:sym typeface="Arial"/>
              </a:rPr>
              <a:t>Présentez l’objet de l’atelier du jour : “Sur les réseaux sociaux, on reçoit de temps en temps des messages de personnes qui veulent nous rencontrer ou qui nous demandent de l’argent. Souvent c’est des arnaques : </a:t>
            </a:r>
            <a:endParaRPr b="0" i="0" sz="1100" u="none" cap="none" strike="noStrike">
              <a:solidFill>
                <a:srgbClr val="213A8E"/>
              </a:solidFill>
              <a:highlight>
                <a:srgbClr val="FFFFFF"/>
              </a:highlight>
              <a:latin typeface="Arial"/>
              <a:ea typeface="Arial"/>
              <a:cs typeface="Arial"/>
              <a:sym typeface="Arial"/>
            </a:endParaRPr>
          </a:p>
          <a:p>
            <a:pPr indent="-298450" lvl="0" marL="457200" marR="0" rtl="0" algn="l">
              <a:lnSpc>
                <a:spcPct val="100000"/>
              </a:lnSpc>
              <a:spcBef>
                <a:spcPts val="0"/>
              </a:spcBef>
              <a:spcAft>
                <a:spcPts val="0"/>
              </a:spcAft>
              <a:buClr>
                <a:srgbClr val="213A8E"/>
              </a:buClr>
              <a:buSzPts val="1100"/>
              <a:buFont typeface="Arial"/>
              <a:buChar char="●"/>
            </a:pPr>
            <a:r>
              <a:rPr b="0" i="0" lang="fr" sz="1100" u="none" cap="none" strike="noStrike">
                <a:solidFill>
                  <a:srgbClr val="213A8E"/>
                </a:solidFill>
                <a:highlight>
                  <a:srgbClr val="FFFFFF"/>
                </a:highlight>
                <a:latin typeface="Arial"/>
                <a:ea typeface="Arial"/>
                <a:cs typeface="Arial"/>
                <a:sym typeface="Arial"/>
              </a:rPr>
              <a:t>Est-ce que ça vous est déjà arrivé ?</a:t>
            </a:r>
            <a:endParaRPr b="0" i="0" sz="1100" u="none" cap="none" strike="noStrike">
              <a:solidFill>
                <a:srgbClr val="213A8E"/>
              </a:solidFill>
              <a:highlight>
                <a:srgbClr val="FFFFFF"/>
              </a:highlight>
              <a:latin typeface="Arial"/>
              <a:ea typeface="Arial"/>
              <a:cs typeface="Arial"/>
              <a:sym typeface="Arial"/>
            </a:endParaRPr>
          </a:p>
          <a:p>
            <a:pPr indent="-298450" lvl="0" marL="457200" marR="0" rtl="0" algn="l">
              <a:lnSpc>
                <a:spcPct val="100000"/>
              </a:lnSpc>
              <a:spcBef>
                <a:spcPts val="0"/>
              </a:spcBef>
              <a:spcAft>
                <a:spcPts val="0"/>
              </a:spcAft>
              <a:buClr>
                <a:srgbClr val="213A8E"/>
              </a:buClr>
              <a:buSzPts val="1100"/>
              <a:buFont typeface="Arial"/>
              <a:buChar char="●"/>
            </a:pPr>
            <a:r>
              <a:rPr b="0" i="0" lang="fr" sz="1100" u="none" cap="none" strike="noStrike">
                <a:solidFill>
                  <a:srgbClr val="213A8E"/>
                </a:solidFill>
                <a:highlight>
                  <a:srgbClr val="FFFFFF"/>
                </a:highlight>
                <a:latin typeface="Arial"/>
                <a:ea typeface="Arial"/>
                <a:cs typeface="Arial"/>
                <a:sym typeface="Arial"/>
              </a:rPr>
              <a:t>Comment vérifier l’identité d’une personne en ligne ?”</a:t>
            </a:r>
            <a:endParaRPr b="0" i="0" sz="1100" u="none" cap="none" strike="noStrike">
              <a:solidFill>
                <a:srgbClr val="213A8E"/>
              </a:solidFill>
              <a:highlight>
                <a:srgbClr val="FFFFFF"/>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213A8E"/>
              </a:solidFill>
              <a:highlight>
                <a:srgbClr val="FFFFFF"/>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fr" sz="1100" u="none" cap="none" strike="noStrike">
                <a:solidFill>
                  <a:srgbClr val="213A8E"/>
                </a:solidFill>
                <a:highlight>
                  <a:srgbClr val="FFFFFF"/>
                </a:highlight>
                <a:latin typeface="Arial"/>
                <a:ea typeface="Arial"/>
                <a:cs typeface="Arial"/>
                <a:sym typeface="Arial"/>
              </a:rPr>
              <a:t>Dites aux </a:t>
            </a:r>
            <a:r>
              <a:rPr lang="fr" sz="1100">
                <a:solidFill>
                  <a:schemeClr val="dk1"/>
                </a:solidFill>
                <a:highlight>
                  <a:schemeClr val="lt1"/>
                </a:highlight>
              </a:rPr>
              <a:t>stagiaires </a:t>
            </a:r>
            <a:r>
              <a:rPr b="0" i="0" lang="fr" sz="1100" u="none" cap="none" strike="noStrike">
                <a:solidFill>
                  <a:srgbClr val="213A8E"/>
                </a:solidFill>
                <a:highlight>
                  <a:srgbClr val="FFFFFF"/>
                </a:highlight>
                <a:latin typeface="Arial"/>
                <a:ea typeface="Arial"/>
                <a:cs typeface="Arial"/>
                <a:sym typeface="Arial"/>
              </a:rPr>
              <a:t>que les personnes qui font ce type d’arnaques s’appellent des “brouteurs”.</a:t>
            </a:r>
            <a:endParaRPr b="0" i="0" sz="1100" u="none" cap="none" strike="noStrike">
              <a:solidFill>
                <a:srgbClr val="213A8E"/>
              </a:solidFill>
              <a:highlight>
                <a:srgbClr val="FFFFFF"/>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sz="1100">
              <a:solidFill>
                <a:srgbClr val="213A8E"/>
              </a:solidFill>
              <a:highlight>
                <a:srgbClr val="FFFFFF"/>
              </a:highlight>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213A8E"/>
              </a:solidFill>
              <a:highlight>
                <a:srgbClr val="FFFFFF"/>
              </a:highlight>
              <a:latin typeface="Barlow"/>
              <a:ea typeface="Barlow"/>
              <a:cs typeface="Barlow"/>
              <a:sym typeface="Barlow"/>
            </a:endParaRPr>
          </a:p>
          <a:p>
            <a:pPr indent="-298450" lvl="0" marL="457200" marR="0" rtl="0" algn="l">
              <a:lnSpc>
                <a:spcPct val="100000"/>
              </a:lnSpc>
              <a:spcBef>
                <a:spcPts val="0"/>
              </a:spcBef>
              <a:spcAft>
                <a:spcPts val="0"/>
              </a:spcAft>
              <a:buClr>
                <a:schemeClr val="lt1"/>
              </a:buClr>
              <a:buSzPts val="1100"/>
              <a:buFont typeface="Fira Sans Medium"/>
              <a:buAutoNum type="arabicPeriod" startAt="2"/>
            </a:pPr>
            <a:r>
              <a:rPr b="0" i="0" lang="fr" sz="1100" u="none" cap="none" strike="noStrike">
                <a:solidFill>
                  <a:schemeClr val="lt1"/>
                </a:solidFill>
                <a:latin typeface="Fira Sans Medium"/>
                <a:ea typeface="Fira Sans Medium"/>
                <a:cs typeface="Fira Sans Medium"/>
                <a:sym typeface="Fira Sans Medium"/>
              </a:rPr>
              <a:t>Acquisition</a:t>
            </a:r>
            <a:endParaRPr b="0" i="0" sz="1100" u="none" cap="none" strike="noStrike">
              <a:solidFill>
                <a:schemeClr val="lt1"/>
              </a:solidFill>
              <a:latin typeface="Fira Sans Medium"/>
              <a:ea typeface="Fira Sans Medium"/>
              <a:cs typeface="Fira Sans Medium"/>
              <a:sym typeface="Fira Sans Medium"/>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highlight>
                <a:srgbClr val="FFFFFF"/>
              </a:highlight>
              <a:latin typeface="Barlow"/>
              <a:ea typeface="Barlow"/>
              <a:cs typeface="Barlow"/>
              <a:sym typeface="Barlow"/>
            </a:endParaRPr>
          </a:p>
          <a:p>
            <a:pPr indent="0" lvl="0" marL="0" marR="0" rtl="0" algn="l">
              <a:lnSpc>
                <a:spcPct val="100000"/>
              </a:lnSpc>
              <a:spcBef>
                <a:spcPts val="0"/>
              </a:spcBef>
              <a:spcAft>
                <a:spcPts val="0"/>
              </a:spcAft>
              <a:buClr>
                <a:srgbClr val="000000"/>
              </a:buClr>
              <a:buSzPts val="1100"/>
              <a:buFont typeface="Arial"/>
              <a:buNone/>
            </a:pPr>
            <a:r>
              <a:rPr b="1" i="0" lang="fr" sz="1100" u="none" cap="none" strike="noStrike">
                <a:solidFill>
                  <a:srgbClr val="213A8E"/>
                </a:solidFill>
                <a:highlight>
                  <a:srgbClr val="FFFFFF"/>
                </a:highlight>
                <a:latin typeface="Arial"/>
                <a:ea typeface="Arial"/>
                <a:cs typeface="Arial"/>
                <a:sym typeface="Arial"/>
              </a:rPr>
              <a:t>(Diapo 1)</a:t>
            </a:r>
            <a:r>
              <a:rPr b="0" i="0" lang="fr" sz="1100" u="none" cap="none" strike="noStrike">
                <a:solidFill>
                  <a:srgbClr val="213A8E"/>
                </a:solidFill>
                <a:highlight>
                  <a:srgbClr val="FFFFFF"/>
                </a:highlight>
                <a:latin typeface="Arial"/>
                <a:ea typeface="Arial"/>
                <a:cs typeface="Arial"/>
                <a:sym typeface="Arial"/>
              </a:rPr>
              <a:t> Présentez les différents messages et demandez si les </a:t>
            </a:r>
            <a:r>
              <a:rPr lang="fr" sz="1100">
                <a:solidFill>
                  <a:schemeClr val="dk1"/>
                </a:solidFill>
                <a:highlight>
                  <a:schemeClr val="lt1"/>
                </a:highlight>
              </a:rPr>
              <a:t>stagiaires</a:t>
            </a:r>
            <a:r>
              <a:rPr b="0" i="0" lang="fr" sz="1100" u="none" cap="none" strike="noStrike">
                <a:solidFill>
                  <a:srgbClr val="213A8E"/>
                </a:solidFill>
                <a:highlight>
                  <a:srgbClr val="FFFFFF"/>
                </a:highlight>
                <a:latin typeface="Arial"/>
                <a:ea typeface="Arial"/>
                <a:cs typeface="Arial"/>
                <a:sym typeface="Arial"/>
              </a:rPr>
              <a:t> ont déjà reçu ce type de message.</a:t>
            </a:r>
            <a:endParaRPr b="0" i="0" sz="1100" u="none" cap="none" strike="noStrike">
              <a:solidFill>
                <a:srgbClr val="213A8E"/>
              </a:solidFill>
              <a:highlight>
                <a:srgbClr val="FFFFFF"/>
              </a:highlight>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213A8E"/>
              </a:solidFill>
              <a:highlight>
                <a:srgbClr val="FFFFFF"/>
              </a:highlight>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fr" sz="1100" u="none" cap="none" strike="noStrike">
                <a:solidFill>
                  <a:srgbClr val="213A8E"/>
                </a:solidFill>
                <a:highlight>
                  <a:srgbClr val="FFFFFF"/>
                </a:highlight>
                <a:latin typeface="Arial"/>
                <a:ea typeface="Arial"/>
                <a:cs typeface="Arial"/>
                <a:sym typeface="Arial"/>
              </a:rPr>
              <a:t>Demandez aux </a:t>
            </a:r>
            <a:r>
              <a:rPr lang="fr" sz="1100">
                <a:solidFill>
                  <a:schemeClr val="dk1"/>
                </a:solidFill>
                <a:highlight>
                  <a:schemeClr val="lt1"/>
                </a:highlight>
              </a:rPr>
              <a:t>stagiaires</a:t>
            </a:r>
            <a:r>
              <a:rPr b="0" i="0" lang="fr" sz="1100" u="none" cap="none" strike="noStrike">
                <a:solidFill>
                  <a:srgbClr val="213A8E"/>
                </a:solidFill>
                <a:highlight>
                  <a:srgbClr val="FFFFFF"/>
                </a:highlight>
                <a:latin typeface="Arial"/>
                <a:ea typeface="Arial"/>
                <a:cs typeface="Arial"/>
                <a:sym typeface="Arial"/>
              </a:rPr>
              <a:t> si elles ou ils ont déjà des indices pour reconnaître des profils douteux.</a:t>
            </a:r>
            <a:endParaRPr b="0" i="0" sz="1100" u="none" cap="none" strike="noStrike">
              <a:solidFill>
                <a:srgbClr val="213A8E"/>
              </a:solidFill>
              <a:highlight>
                <a:srgbClr val="FFFFFF"/>
              </a:highlight>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213A8E"/>
              </a:solidFill>
              <a:highlight>
                <a:srgbClr val="FFFFFF"/>
              </a:highlight>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fr" sz="1100" u="none" cap="none" strike="noStrike">
                <a:solidFill>
                  <a:srgbClr val="213A8E"/>
                </a:solidFill>
                <a:highlight>
                  <a:srgbClr val="FFFFFF"/>
                </a:highlight>
                <a:latin typeface="Arial"/>
                <a:ea typeface="Arial"/>
                <a:cs typeface="Arial"/>
                <a:sym typeface="Arial"/>
              </a:rPr>
              <a:t>(Diapos 2 et 3)</a:t>
            </a:r>
            <a:r>
              <a:rPr b="0" i="0" lang="fr" sz="1100" u="none" cap="none" strike="noStrike">
                <a:solidFill>
                  <a:srgbClr val="213A8E"/>
                </a:solidFill>
                <a:highlight>
                  <a:srgbClr val="FFFFFF"/>
                </a:highlight>
                <a:latin typeface="Arial"/>
                <a:ea typeface="Arial"/>
                <a:cs typeface="Arial"/>
                <a:sym typeface="Arial"/>
              </a:rPr>
              <a:t> Présentez 2 éléments clés auxquels </a:t>
            </a:r>
            <a:r>
              <a:rPr lang="fr" sz="1100">
                <a:solidFill>
                  <a:srgbClr val="213A8E"/>
                </a:solidFill>
                <a:highlight>
                  <a:srgbClr val="FFFFFF"/>
                </a:highlight>
              </a:rPr>
              <a:t>faire attention</a:t>
            </a:r>
            <a:r>
              <a:rPr b="0" i="0" lang="fr" sz="1100" u="none" cap="none" strike="noStrike">
                <a:solidFill>
                  <a:srgbClr val="213A8E"/>
                </a:solidFill>
                <a:highlight>
                  <a:srgbClr val="FFFFFF"/>
                </a:highlight>
                <a:latin typeface="Arial"/>
                <a:ea typeface="Arial"/>
                <a:cs typeface="Arial"/>
                <a:sym typeface="Arial"/>
              </a:rPr>
              <a:t> : </a:t>
            </a:r>
            <a:endParaRPr b="0" i="0" sz="1100" u="none" cap="none" strike="noStrike">
              <a:solidFill>
                <a:srgbClr val="213A8E"/>
              </a:solidFill>
              <a:highlight>
                <a:srgbClr val="FFFFFF"/>
              </a:highlight>
              <a:latin typeface="Arial"/>
              <a:ea typeface="Arial"/>
              <a:cs typeface="Arial"/>
              <a:sym typeface="Arial"/>
            </a:endParaRPr>
          </a:p>
          <a:p>
            <a:pPr indent="-298450" lvl="0" marL="457200" marR="0" rtl="0" algn="l">
              <a:lnSpc>
                <a:spcPct val="100000"/>
              </a:lnSpc>
              <a:spcBef>
                <a:spcPts val="0"/>
              </a:spcBef>
              <a:spcAft>
                <a:spcPts val="0"/>
              </a:spcAft>
              <a:buClr>
                <a:srgbClr val="213A8E"/>
              </a:buClr>
              <a:buSzPts val="1100"/>
              <a:buFont typeface="Arial"/>
              <a:buChar char="●"/>
            </a:pPr>
            <a:r>
              <a:rPr b="0" i="0" lang="fr" sz="1100" u="none" cap="none" strike="noStrike">
                <a:solidFill>
                  <a:srgbClr val="213A8E"/>
                </a:solidFill>
                <a:highlight>
                  <a:srgbClr val="FFFFFF"/>
                </a:highlight>
                <a:latin typeface="Arial"/>
                <a:ea typeface="Arial"/>
                <a:cs typeface="Arial"/>
                <a:sym typeface="Arial"/>
              </a:rPr>
              <a:t>La photo de profil est-elle suspecte ? </a:t>
            </a:r>
            <a:r>
              <a:rPr b="1" i="0" lang="fr" sz="1100" u="none" cap="none" strike="noStrike">
                <a:solidFill>
                  <a:srgbClr val="213A8E"/>
                </a:solidFill>
                <a:highlight>
                  <a:srgbClr val="FFFFFF"/>
                </a:highlight>
                <a:latin typeface="Arial"/>
                <a:ea typeface="Arial"/>
                <a:cs typeface="Arial"/>
                <a:sym typeface="Arial"/>
              </a:rPr>
              <a:t>(Diapo 2)</a:t>
            </a:r>
            <a:endParaRPr b="1" i="0" sz="1100" u="none" cap="none" strike="noStrike">
              <a:solidFill>
                <a:srgbClr val="213A8E"/>
              </a:solidFill>
              <a:highlight>
                <a:srgbClr val="FFFFFF"/>
              </a:highlight>
              <a:latin typeface="Arial"/>
              <a:ea typeface="Arial"/>
              <a:cs typeface="Arial"/>
              <a:sym typeface="Arial"/>
            </a:endParaRPr>
          </a:p>
          <a:p>
            <a:pPr indent="-298450" lvl="0" marL="457200" marR="0" rtl="0" algn="l">
              <a:lnSpc>
                <a:spcPct val="100000"/>
              </a:lnSpc>
              <a:spcBef>
                <a:spcPts val="0"/>
              </a:spcBef>
              <a:spcAft>
                <a:spcPts val="0"/>
              </a:spcAft>
              <a:buClr>
                <a:srgbClr val="213A8E"/>
              </a:buClr>
              <a:buSzPts val="1100"/>
              <a:buFont typeface="Arial"/>
              <a:buChar char="●"/>
            </a:pPr>
            <a:r>
              <a:rPr b="0" i="0" lang="fr" sz="1100" u="none" cap="none" strike="noStrike">
                <a:solidFill>
                  <a:srgbClr val="213A8E"/>
                </a:solidFill>
                <a:highlight>
                  <a:srgbClr val="FFFFFF"/>
                </a:highlight>
                <a:latin typeface="Arial"/>
                <a:ea typeface="Arial"/>
                <a:cs typeface="Arial"/>
                <a:sym typeface="Arial"/>
              </a:rPr>
              <a:t>Le compte a-t-il beaucoup d’abonnés ou d’amis ?</a:t>
            </a:r>
            <a:r>
              <a:rPr b="1" i="0" lang="fr" sz="1100" u="none" cap="none" strike="noStrike">
                <a:solidFill>
                  <a:srgbClr val="213A8E"/>
                </a:solidFill>
                <a:highlight>
                  <a:srgbClr val="FFFFFF"/>
                </a:highlight>
                <a:latin typeface="Arial"/>
                <a:ea typeface="Arial"/>
                <a:cs typeface="Arial"/>
                <a:sym typeface="Arial"/>
              </a:rPr>
              <a:t> (Diapo 3)</a:t>
            </a:r>
            <a:endParaRPr b="1" i="0" sz="1100" u="none" cap="none" strike="noStrike">
              <a:solidFill>
                <a:srgbClr val="213A8E"/>
              </a:solidFill>
              <a:highlight>
                <a:srgbClr val="FFFFFF"/>
              </a:highlight>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213A8E"/>
              </a:solidFill>
              <a:highlight>
                <a:srgbClr val="FFFFFF"/>
              </a:highlight>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fr" sz="1100" u="none" cap="none" strike="noStrike">
                <a:solidFill>
                  <a:srgbClr val="213A8E"/>
                </a:solidFill>
                <a:highlight>
                  <a:srgbClr val="FFFFFF"/>
                </a:highlight>
                <a:latin typeface="Arial"/>
                <a:ea typeface="Arial"/>
                <a:cs typeface="Arial"/>
                <a:sym typeface="Arial"/>
              </a:rPr>
              <a:t>Vous pouvez continuer la discussion en vous appuyant sur d’autres éléments. Néanmoins, ce sont des éléments plus compliqués à mettre en évidence : </a:t>
            </a:r>
            <a:endParaRPr b="0" i="0" sz="1100" u="none" cap="none" strike="noStrike">
              <a:solidFill>
                <a:srgbClr val="213A8E"/>
              </a:solidFill>
              <a:highlight>
                <a:srgbClr val="FFFFFF"/>
              </a:highlight>
              <a:latin typeface="Arial"/>
              <a:ea typeface="Arial"/>
              <a:cs typeface="Arial"/>
              <a:sym typeface="Arial"/>
            </a:endParaRPr>
          </a:p>
          <a:p>
            <a:pPr indent="-298450" lvl="0" marL="457200" marR="0" rtl="0" algn="l">
              <a:lnSpc>
                <a:spcPct val="100000"/>
              </a:lnSpc>
              <a:spcBef>
                <a:spcPts val="0"/>
              </a:spcBef>
              <a:spcAft>
                <a:spcPts val="0"/>
              </a:spcAft>
              <a:buClr>
                <a:srgbClr val="213A8E"/>
              </a:buClr>
              <a:buSzPts val="1100"/>
              <a:buFont typeface="Arial"/>
              <a:buChar char="●"/>
            </a:pPr>
            <a:r>
              <a:rPr b="0" i="0" lang="fr" sz="1100" u="none" cap="none" strike="noStrike">
                <a:solidFill>
                  <a:srgbClr val="213A8E"/>
                </a:solidFill>
                <a:highlight>
                  <a:srgbClr val="FFFFFF"/>
                </a:highlight>
                <a:latin typeface="Arial"/>
                <a:ea typeface="Arial"/>
                <a:cs typeface="Arial"/>
                <a:sym typeface="Arial"/>
              </a:rPr>
              <a:t>Le nom d’utilisateur contient-il le vrai nom de la personne ?</a:t>
            </a:r>
            <a:endParaRPr b="0" i="0" sz="1100" u="none" cap="none" strike="noStrike">
              <a:solidFill>
                <a:srgbClr val="213A8E"/>
              </a:solidFill>
              <a:highlight>
                <a:srgbClr val="FFFFFF"/>
              </a:highlight>
              <a:latin typeface="Arial"/>
              <a:ea typeface="Arial"/>
              <a:cs typeface="Arial"/>
              <a:sym typeface="Arial"/>
            </a:endParaRPr>
          </a:p>
          <a:p>
            <a:pPr indent="-298450" lvl="0" marL="457200" marR="0" rtl="0" algn="l">
              <a:lnSpc>
                <a:spcPct val="100000"/>
              </a:lnSpc>
              <a:spcBef>
                <a:spcPts val="0"/>
              </a:spcBef>
              <a:spcAft>
                <a:spcPts val="0"/>
              </a:spcAft>
              <a:buClr>
                <a:srgbClr val="213A8E"/>
              </a:buClr>
              <a:buSzPts val="1100"/>
              <a:buFont typeface="Arial"/>
              <a:buChar char="●"/>
            </a:pPr>
            <a:r>
              <a:rPr b="0" i="0" lang="fr" sz="1100" u="none" cap="none" strike="noStrike">
                <a:solidFill>
                  <a:srgbClr val="213A8E"/>
                </a:solidFill>
                <a:highlight>
                  <a:srgbClr val="FFFFFF"/>
                </a:highlight>
                <a:latin typeface="Arial"/>
                <a:ea typeface="Arial"/>
                <a:cs typeface="Arial"/>
                <a:sym typeface="Arial"/>
              </a:rPr>
              <a:t>Depuis combien de temps le compte est-il actif ?</a:t>
            </a:r>
            <a:endParaRPr b="0" i="0" sz="1100" u="none" cap="none" strike="noStrike">
              <a:solidFill>
                <a:srgbClr val="213A8E"/>
              </a:solidFill>
              <a:highlight>
                <a:srgbClr val="FFFFFF"/>
              </a:highlight>
              <a:latin typeface="Arial"/>
              <a:ea typeface="Arial"/>
              <a:cs typeface="Arial"/>
              <a:sym typeface="Arial"/>
            </a:endParaRPr>
          </a:p>
          <a:p>
            <a:pPr indent="-298450" lvl="0" marL="457200" marR="0" rtl="0" algn="l">
              <a:lnSpc>
                <a:spcPct val="100000"/>
              </a:lnSpc>
              <a:spcBef>
                <a:spcPts val="0"/>
              </a:spcBef>
              <a:spcAft>
                <a:spcPts val="0"/>
              </a:spcAft>
              <a:buClr>
                <a:srgbClr val="213A8E"/>
              </a:buClr>
              <a:buSzPts val="1100"/>
              <a:buFont typeface="Arial"/>
              <a:buChar char="●"/>
            </a:pPr>
            <a:r>
              <a:rPr b="0" i="0" lang="fr" sz="1100" u="none" cap="none" strike="noStrike">
                <a:solidFill>
                  <a:srgbClr val="213A8E"/>
                </a:solidFill>
                <a:highlight>
                  <a:srgbClr val="FFFFFF"/>
                </a:highlight>
                <a:latin typeface="Arial"/>
                <a:ea typeface="Arial"/>
                <a:cs typeface="Arial"/>
                <a:sym typeface="Arial"/>
              </a:rPr>
              <a:t>Le compte a-t-il publié du contenu ?</a:t>
            </a:r>
            <a:endParaRPr b="0" i="0" sz="1100" u="none" cap="none" strike="noStrike">
              <a:solidFill>
                <a:srgbClr val="213A8E"/>
              </a:solidFill>
              <a:highlight>
                <a:srgbClr val="FFFFFF"/>
              </a:highlight>
              <a:latin typeface="Arial"/>
              <a:ea typeface="Arial"/>
              <a:cs typeface="Arial"/>
              <a:sym typeface="Arial"/>
            </a:endParaRPr>
          </a:p>
          <a:p>
            <a:pPr indent="0" lvl="0" marL="457200" marR="0" rtl="0" algn="l">
              <a:lnSpc>
                <a:spcPct val="100000"/>
              </a:lnSpc>
              <a:spcBef>
                <a:spcPts val="0"/>
              </a:spcBef>
              <a:spcAft>
                <a:spcPts val="0"/>
              </a:spcAft>
              <a:buNone/>
            </a:pPr>
            <a:r>
              <a:t/>
            </a:r>
            <a:endParaRPr sz="1100">
              <a:solidFill>
                <a:srgbClr val="213A8E"/>
              </a:solidFill>
              <a:highlight>
                <a:srgbClr val="FFFFFF"/>
              </a:highlight>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213A8E"/>
              </a:solidFill>
              <a:highlight>
                <a:srgbClr val="FFFFFF"/>
              </a:highlight>
              <a:latin typeface="Arial"/>
              <a:ea typeface="Arial"/>
              <a:cs typeface="Arial"/>
              <a:sym typeface="Arial"/>
            </a:endParaRPr>
          </a:p>
          <a:p>
            <a:pPr indent="-298450" lvl="0" marL="457200" marR="0" rtl="0" algn="l">
              <a:lnSpc>
                <a:spcPct val="100000"/>
              </a:lnSpc>
              <a:spcBef>
                <a:spcPts val="0"/>
              </a:spcBef>
              <a:spcAft>
                <a:spcPts val="0"/>
              </a:spcAft>
              <a:buClr>
                <a:schemeClr val="lt1"/>
              </a:buClr>
              <a:buSzPts val="1100"/>
              <a:buFont typeface="Fira Sans"/>
              <a:buAutoNum type="arabicPeriod" startAt="3"/>
            </a:pPr>
            <a:r>
              <a:rPr b="1" i="0" lang="fr" sz="1100" u="none" cap="none" strike="noStrike">
                <a:solidFill>
                  <a:schemeClr val="lt1"/>
                </a:solidFill>
                <a:latin typeface="Fira Sans"/>
                <a:ea typeface="Fira Sans"/>
                <a:cs typeface="Fira Sans"/>
                <a:sym typeface="Fira Sans"/>
              </a:rPr>
              <a:t>Application</a:t>
            </a:r>
            <a:endParaRPr b="1" i="0" sz="1100" u="none" cap="none" strike="noStrike">
              <a:solidFill>
                <a:schemeClr val="dk1"/>
              </a:solidFill>
              <a:latin typeface="Fira Sans"/>
              <a:ea typeface="Fira Sans"/>
              <a:cs typeface="Fira Sans"/>
              <a:sym typeface="Fira Sans"/>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chemeClr val="dk1"/>
              </a:solidFill>
              <a:latin typeface="Fira Sans"/>
              <a:ea typeface="Fira Sans"/>
              <a:cs typeface="Fira Sans"/>
              <a:sym typeface="Fira Sans"/>
            </a:endParaRPr>
          </a:p>
          <a:p>
            <a:pPr indent="0" lvl="0" marL="0" marR="0" rtl="0" algn="l">
              <a:lnSpc>
                <a:spcPct val="100000"/>
              </a:lnSpc>
              <a:spcBef>
                <a:spcPts val="0"/>
              </a:spcBef>
              <a:spcAft>
                <a:spcPts val="0"/>
              </a:spcAft>
              <a:buClr>
                <a:schemeClr val="dk1"/>
              </a:buClr>
              <a:buSzPts val="1100"/>
              <a:buFont typeface="Arial"/>
              <a:buNone/>
            </a:pPr>
            <a:r>
              <a:rPr b="0" i="0" lang="fr" sz="1100" u="none" cap="none" strike="noStrike">
                <a:solidFill>
                  <a:srgbClr val="213A8E"/>
                </a:solidFill>
                <a:highlight>
                  <a:srgbClr val="FFFFFF"/>
                </a:highlight>
                <a:latin typeface="Arial"/>
                <a:ea typeface="Arial"/>
                <a:cs typeface="Arial"/>
                <a:sym typeface="Arial"/>
              </a:rPr>
              <a:t>Présentez aux </a:t>
            </a:r>
            <a:r>
              <a:rPr lang="fr" sz="1100">
                <a:solidFill>
                  <a:schemeClr val="dk1"/>
                </a:solidFill>
                <a:highlight>
                  <a:schemeClr val="lt1"/>
                </a:highlight>
              </a:rPr>
              <a:t>stagiaires</a:t>
            </a:r>
            <a:r>
              <a:rPr b="0" i="0" lang="fr" sz="1100" u="none" cap="none" strike="noStrike">
                <a:solidFill>
                  <a:srgbClr val="213A8E"/>
                </a:solidFill>
                <a:highlight>
                  <a:srgbClr val="FFFFFF"/>
                </a:highlight>
                <a:latin typeface="Arial"/>
                <a:ea typeface="Arial"/>
                <a:cs typeface="Arial"/>
                <a:sym typeface="Arial"/>
              </a:rPr>
              <a:t> différents scénarios de prise de contact via SMS ou via la messagerie de réseaux sociaux. Pour chacun des scénarios, vous avez des modalités de réponses à associer. Certaines sont bonnes, d’autres moins. Demandez aux </a:t>
            </a:r>
            <a:r>
              <a:rPr lang="fr" sz="1100">
                <a:solidFill>
                  <a:srgbClr val="213A8E"/>
                </a:solidFill>
                <a:highlight>
                  <a:srgbClr val="FFFFFF"/>
                </a:highlight>
              </a:rPr>
              <a:t>stagiaires </a:t>
            </a:r>
            <a:r>
              <a:rPr b="0" i="0" lang="fr" sz="1100" u="none" cap="none" strike="noStrike">
                <a:solidFill>
                  <a:srgbClr val="213A8E"/>
                </a:solidFill>
                <a:highlight>
                  <a:srgbClr val="FFFFFF"/>
                </a:highlight>
                <a:latin typeface="Arial"/>
                <a:ea typeface="Arial"/>
                <a:cs typeface="Arial"/>
                <a:sym typeface="Arial"/>
              </a:rPr>
              <a:t>de s’accorder sur un choix de réponse et demandez-leur d’argumenter leur choix. </a:t>
            </a:r>
            <a:endParaRPr b="0" i="0" sz="1100" u="none" cap="none" strike="noStrike">
              <a:solidFill>
                <a:srgbClr val="213A8E"/>
              </a:solidFill>
              <a:highlight>
                <a:srgbClr val="FFFFFF"/>
              </a:highlight>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213A8E"/>
              </a:solidFill>
              <a:highlight>
                <a:srgbClr val="FFFFFF"/>
              </a:highlight>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fr" sz="1100" u="none" cap="none" strike="noStrike">
                <a:solidFill>
                  <a:srgbClr val="213A8E"/>
                </a:solidFill>
                <a:highlight>
                  <a:srgbClr val="FFFFFF"/>
                </a:highlight>
                <a:latin typeface="Arial"/>
                <a:ea typeface="Arial"/>
                <a:cs typeface="Arial"/>
                <a:sym typeface="Arial"/>
              </a:rPr>
              <a:t>Regardez lesquelles vous paraissent sensées ou si d’autres solutions vous viennent à l’esprit. Si vous rencontrez une de ces situations sans savoir vraiment quoi faire, la solution la plus simple est de ne pas répondre. Vous pouvez également les ignorer ou les bloquer. Et il est même conseillé d’en parler à une personne de confiance.</a:t>
            </a:r>
            <a:endParaRPr b="0" i="0" sz="1100" u="none" cap="none" strike="noStrike">
              <a:solidFill>
                <a:srgbClr val="213A8E"/>
              </a:solidFill>
              <a:highlight>
                <a:srgbClr val="FFFFFF"/>
              </a:highlight>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213A8E"/>
              </a:solidFill>
              <a:highlight>
                <a:srgbClr val="FFFFFF"/>
              </a:highlight>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fr" sz="1100" u="none" cap="none" strike="noStrike">
                <a:solidFill>
                  <a:srgbClr val="213A8E"/>
                </a:solidFill>
                <a:highlight>
                  <a:srgbClr val="FFFFFF"/>
                </a:highlight>
                <a:latin typeface="Arial"/>
                <a:ea typeface="Arial"/>
                <a:cs typeface="Arial"/>
                <a:sym typeface="Arial"/>
              </a:rPr>
              <a:t>Il y a 4 scénarios possibles. Vous avez la liberté de les utiliser comme vous voulez en fonction des contextes dans lesquels vous évoluez.</a:t>
            </a:r>
            <a:endParaRPr b="1" i="0" sz="1100" u="none" cap="none" strike="noStrike">
              <a:solidFill>
                <a:srgbClr val="213A8E"/>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213A8E"/>
              </a:solidFill>
              <a:highlight>
                <a:srgbClr val="FFFFFF"/>
              </a:highlight>
              <a:latin typeface="Arial"/>
              <a:ea typeface="Arial"/>
              <a:cs typeface="Arial"/>
              <a:sym typeface="Arial"/>
            </a:endParaRPr>
          </a:p>
        </p:txBody>
      </p:sp>
      <p:grpSp>
        <p:nvGrpSpPr>
          <p:cNvPr id="106" name="Google Shape;106;p2"/>
          <p:cNvGrpSpPr/>
          <p:nvPr/>
        </p:nvGrpSpPr>
        <p:grpSpPr>
          <a:xfrm>
            <a:off x="6918395" y="504711"/>
            <a:ext cx="444547" cy="287082"/>
            <a:chOff x="2084325" y="363300"/>
            <a:chExt cx="484150" cy="254100"/>
          </a:xfrm>
        </p:grpSpPr>
        <p:sp>
          <p:nvSpPr>
            <p:cNvPr id="107" name="Google Shape;107;p2"/>
            <p:cNvSpPr/>
            <p:nvPr/>
          </p:nvSpPr>
          <p:spPr>
            <a:xfrm>
              <a:off x="2084325" y="363300"/>
              <a:ext cx="484150" cy="254100"/>
            </a:xfrm>
            <a:custGeom>
              <a:rect b="b" l="l" r="r" t="t"/>
              <a:pathLst>
                <a:path extrusionOk="0" h="10164" w="19366">
                  <a:moveTo>
                    <a:pt x="9686" y="1128"/>
                  </a:moveTo>
                  <a:cubicBezTo>
                    <a:pt x="10195" y="1128"/>
                    <a:pt x="10707" y="1226"/>
                    <a:pt x="11196" y="1428"/>
                  </a:cubicBezTo>
                  <a:cubicBezTo>
                    <a:pt x="12671" y="2042"/>
                    <a:pt x="13635" y="3482"/>
                    <a:pt x="13635" y="5081"/>
                  </a:cubicBezTo>
                  <a:cubicBezTo>
                    <a:pt x="13632" y="7264"/>
                    <a:pt x="11864" y="9031"/>
                    <a:pt x="9684" y="9034"/>
                  </a:cubicBezTo>
                  <a:cubicBezTo>
                    <a:pt x="8085" y="9034"/>
                    <a:pt x="6643" y="8071"/>
                    <a:pt x="6032" y="6592"/>
                  </a:cubicBezTo>
                  <a:cubicBezTo>
                    <a:pt x="5420" y="5117"/>
                    <a:pt x="5758" y="3415"/>
                    <a:pt x="6887" y="2286"/>
                  </a:cubicBezTo>
                  <a:cubicBezTo>
                    <a:pt x="7645" y="1530"/>
                    <a:pt x="8657" y="1128"/>
                    <a:pt x="9686" y="1128"/>
                  </a:cubicBezTo>
                  <a:close/>
                  <a:moveTo>
                    <a:pt x="9684" y="1"/>
                  </a:moveTo>
                  <a:cubicBezTo>
                    <a:pt x="4502" y="1"/>
                    <a:pt x="361" y="4512"/>
                    <a:pt x="190" y="4704"/>
                  </a:cubicBezTo>
                  <a:cubicBezTo>
                    <a:pt x="0" y="4918"/>
                    <a:pt x="0" y="5243"/>
                    <a:pt x="190" y="5457"/>
                  </a:cubicBezTo>
                  <a:cubicBezTo>
                    <a:pt x="361" y="5650"/>
                    <a:pt x="4502" y="10164"/>
                    <a:pt x="9684" y="10164"/>
                  </a:cubicBezTo>
                  <a:cubicBezTo>
                    <a:pt x="14867" y="10164"/>
                    <a:pt x="19004" y="5650"/>
                    <a:pt x="19176" y="5457"/>
                  </a:cubicBezTo>
                  <a:cubicBezTo>
                    <a:pt x="19365" y="5243"/>
                    <a:pt x="19365" y="4918"/>
                    <a:pt x="19176" y="4704"/>
                  </a:cubicBezTo>
                  <a:cubicBezTo>
                    <a:pt x="19004" y="4512"/>
                    <a:pt x="14867" y="1"/>
                    <a:pt x="968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08" name="Google Shape;108;p2"/>
            <p:cNvSpPr/>
            <p:nvPr/>
          </p:nvSpPr>
          <p:spPr>
            <a:xfrm>
              <a:off x="2250600" y="419775"/>
              <a:ext cx="145175" cy="141125"/>
            </a:xfrm>
            <a:custGeom>
              <a:rect b="b" l="l" r="r" t="t"/>
              <a:pathLst>
                <a:path extrusionOk="0" h="5645" w="5807">
                  <a:moveTo>
                    <a:pt x="3018" y="0"/>
                  </a:moveTo>
                  <a:cubicBezTo>
                    <a:pt x="1922" y="0"/>
                    <a:pt x="929" y="634"/>
                    <a:pt x="468" y="1626"/>
                  </a:cubicBezTo>
                  <a:cubicBezTo>
                    <a:pt x="1" y="2623"/>
                    <a:pt x="158" y="3797"/>
                    <a:pt x="862" y="4637"/>
                  </a:cubicBezTo>
                  <a:cubicBezTo>
                    <a:pt x="1407" y="5287"/>
                    <a:pt x="2203" y="5645"/>
                    <a:pt x="3025" y="5645"/>
                  </a:cubicBezTo>
                  <a:cubicBezTo>
                    <a:pt x="3270" y="5645"/>
                    <a:pt x="3518" y="5613"/>
                    <a:pt x="3762" y="5547"/>
                  </a:cubicBezTo>
                  <a:cubicBezTo>
                    <a:pt x="4825" y="5258"/>
                    <a:pt x="5620" y="4382"/>
                    <a:pt x="5807" y="3297"/>
                  </a:cubicBezTo>
                  <a:lnTo>
                    <a:pt x="5807" y="3297"/>
                  </a:lnTo>
                  <a:cubicBezTo>
                    <a:pt x="5625" y="3356"/>
                    <a:pt x="5446" y="3383"/>
                    <a:pt x="5272" y="3383"/>
                  </a:cubicBezTo>
                  <a:cubicBezTo>
                    <a:pt x="4356" y="3383"/>
                    <a:pt x="3596" y="2626"/>
                    <a:pt x="3596" y="1692"/>
                  </a:cubicBezTo>
                  <a:cubicBezTo>
                    <a:pt x="3596" y="1147"/>
                    <a:pt x="3861" y="633"/>
                    <a:pt x="4307" y="316"/>
                  </a:cubicBezTo>
                  <a:cubicBezTo>
                    <a:pt x="3913" y="112"/>
                    <a:pt x="3476" y="3"/>
                    <a:pt x="3033" y="0"/>
                  </a:cubicBezTo>
                  <a:cubicBezTo>
                    <a:pt x="3028" y="0"/>
                    <a:pt x="3023" y="0"/>
                    <a:pt x="301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3"/>
          <p:cNvSpPr/>
          <p:nvPr/>
        </p:nvSpPr>
        <p:spPr>
          <a:xfrm>
            <a:off x="1311350" y="6080608"/>
            <a:ext cx="2775000" cy="3318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3"/>
          <p:cNvSpPr txBox="1"/>
          <p:nvPr/>
        </p:nvSpPr>
        <p:spPr>
          <a:xfrm>
            <a:off x="1305375" y="506425"/>
            <a:ext cx="5946000" cy="7246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fr" sz="1100" u="none" cap="none" strike="noStrike">
                <a:solidFill>
                  <a:srgbClr val="213A8E"/>
                </a:solidFill>
                <a:latin typeface="Arial"/>
                <a:ea typeface="Arial"/>
                <a:cs typeface="Arial"/>
                <a:sym typeface="Arial"/>
              </a:rPr>
              <a:t>(Diapos 4 et 5) : Scénario 1</a:t>
            </a:r>
            <a:endParaRPr b="1" i="0" sz="1100" u="none" cap="none" strike="noStrike">
              <a:solidFill>
                <a:srgbClr val="213A8E"/>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br>
              <a:rPr b="0" i="0" lang="fr" sz="1100" u="none" cap="none" strike="noStrike">
                <a:solidFill>
                  <a:srgbClr val="213A8E"/>
                </a:solidFill>
                <a:latin typeface="Arial"/>
                <a:ea typeface="Arial"/>
                <a:cs typeface="Arial"/>
                <a:sym typeface="Arial"/>
              </a:rPr>
            </a:br>
            <a:r>
              <a:rPr b="0" i="0" lang="fr" sz="1100" u="none" cap="none" strike="noStrike">
                <a:solidFill>
                  <a:srgbClr val="213A8E"/>
                </a:solidFill>
                <a:latin typeface="Arial"/>
                <a:ea typeface="Arial"/>
                <a:cs typeface="Arial"/>
                <a:sym typeface="Arial"/>
              </a:rPr>
              <a:t> Que devez-vous faire ?</a:t>
            </a:r>
            <a:endParaRPr b="0" i="0" sz="1100" u="none" cap="none" strike="noStrike">
              <a:solidFill>
                <a:srgbClr val="213A8E"/>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100"/>
              <a:buFont typeface="Arial"/>
              <a:buNone/>
            </a:pPr>
            <a:r>
              <a:rPr b="0" i="0" lang="fr" sz="1100" u="none" cap="none" strike="noStrike">
                <a:solidFill>
                  <a:srgbClr val="213A8E"/>
                </a:solidFill>
                <a:latin typeface="Arial"/>
                <a:ea typeface="Arial"/>
                <a:cs typeface="Arial"/>
                <a:sym typeface="Arial"/>
              </a:rPr>
              <a:t>Plusieurs réponses sont évidemment possibles. Nous déconseillons pour autant d’ajouter Brigitte comme amie sans avoir fait de plus amples vérifications.</a:t>
            </a:r>
            <a:endParaRPr b="0" i="0" sz="1100" u="none" cap="none" strike="noStrike">
              <a:solidFill>
                <a:srgbClr val="213A8E"/>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100"/>
              <a:buFont typeface="Arial"/>
              <a:buNone/>
            </a:pPr>
            <a:r>
              <a:rPr b="1" i="0" lang="fr" sz="1100" u="none" cap="none" strike="noStrike">
                <a:solidFill>
                  <a:srgbClr val="213A8E"/>
                </a:solidFill>
                <a:latin typeface="Arial"/>
                <a:ea typeface="Arial"/>
                <a:cs typeface="Arial"/>
                <a:sym typeface="Arial"/>
              </a:rPr>
              <a:t>(Diapos 6 et 7) : Scénario 2</a:t>
            </a:r>
            <a:endParaRPr b="1" i="0" sz="1100" u="none" cap="none" strike="noStrike">
              <a:solidFill>
                <a:srgbClr val="213A8E"/>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rgbClr val="213A8E"/>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fr" sz="1100" u="none" cap="none" strike="noStrike">
                <a:solidFill>
                  <a:srgbClr val="213A8E"/>
                </a:solidFill>
                <a:latin typeface="Arial"/>
                <a:ea typeface="Arial"/>
                <a:cs typeface="Arial"/>
                <a:sym typeface="Arial"/>
              </a:rPr>
              <a:t>Que devez-vous faire ?</a:t>
            </a:r>
            <a:endParaRPr b="0" i="0" sz="1100" u="none" cap="none" strike="noStrike">
              <a:solidFill>
                <a:srgbClr val="213A8E"/>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100"/>
              <a:buFont typeface="Arial"/>
              <a:buNone/>
            </a:pPr>
            <a:r>
              <a:rPr b="0" i="0" lang="fr" sz="1100" u="none" cap="none" strike="noStrike">
                <a:solidFill>
                  <a:srgbClr val="213A8E"/>
                </a:solidFill>
                <a:latin typeface="Arial"/>
                <a:ea typeface="Arial"/>
                <a:cs typeface="Arial"/>
                <a:sym typeface="Arial"/>
              </a:rPr>
              <a:t>Vous ne devez jamais proposer à une personne de la rencontrer si vous ne la connaissez pas. De même évitez de diffuser des informations sur vous qui pourraient être utilisées sans votre accord.</a:t>
            </a:r>
            <a:endParaRPr b="0" i="0" sz="1100" u="none" cap="none" strike="noStrike">
              <a:solidFill>
                <a:srgbClr val="213A8E"/>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100"/>
              <a:buFont typeface="Arial"/>
              <a:buNone/>
            </a:pPr>
            <a:r>
              <a:rPr b="1" i="0" lang="fr" sz="1100" u="none" cap="none" strike="noStrike">
                <a:solidFill>
                  <a:srgbClr val="213A8E"/>
                </a:solidFill>
                <a:latin typeface="Arial"/>
                <a:ea typeface="Arial"/>
                <a:cs typeface="Arial"/>
                <a:sym typeface="Arial"/>
              </a:rPr>
              <a:t>(Diapos 8 et 9) : Scénario 3</a:t>
            </a:r>
            <a:endParaRPr b="1" i="0" sz="1100" u="none" cap="none" strike="noStrike">
              <a:solidFill>
                <a:srgbClr val="213A8E"/>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rgbClr val="213A8E"/>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fr" sz="1100" u="none" cap="none" strike="noStrike">
                <a:solidFill>
                  <a:srgbClr val="213A8E"/>
                </a:solidFill>
                <a:latin typeface="Arial"/>
                <a:ea typeface="Arial"/>
                <a:cs typeface="Arial"/>
                <a:sym typeface="Arial"/>
              </a:rPr>
              <a:t>Que devez-vous faire ?</a:t>
            </a:r>
            <a:endParaRPr b="0" i="0" sz="1100" u="none" cap="none" strike="noStrike">
              <a:solidFill>
                <a:srgbClr val="213A8E"/>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100"/>
              <a:buFont typeface="Arial"/>
              <a:buNone/>
            </a:pPr>
            <a:r>
              <a:rPr b="0" i="0" lang="fr" sz="1100" u="none" cap="none" strike="noStrike">
                <a:solidFill>
                  <a:srgbClr val="213A8E"/>
                </a:solidFill>
                <a:latin typeface="Arial"/>
                <a:ea typeface="Arial"/>
                <a:cs typeface="Arial"/>
                <a:sym typeface="Arial"/>
              </a:rPr>
              <a:t>« OK, mon numéro est le… » Non ! Même si vous avez vérifié l’identité de cette personne, ne communiquez pas d’informations personnelles sur les réseaux sociaux. </a:t>
            </a:r>
            <a:endParaRPr b="0" i="0" sz="1100" u="none" cap="none" strike="noStrike">
              <a:solidFill>
                <a:srgbClr val="213A8E"/>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100"/>
              <a:buFont typeface="Arial"/>
              <a:buNone/>
            </a:pPr>
            <a:r>
              <a:rPr b="1" i="0" lang="fr" sz="1100" u="none" cap="none" strike="noStrike">
                <a:solidFill>
                  <a:srgbClr val="213A8E"/>
                </a:solidFill>
                <a:latin typeface="Arial"/>
                <a:ea typeface="Arial"/>
                <a:cs typeface="Arial"/>
                <a:sym typeface="Arial"/>
              </a:rPr>
              <a:t>(Diapos 10 et 11) : Scénario 4 </a:t>
            </a:r>
            <a:endParaRPr b="1" i="0" sz="1100" u="none" cap="none" strike="noStrike">
              <a:solidFill>
                <a:srgbClr val="213A8E"/>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rgbClr val="213A8E"/>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fr" sz="1100" u="none" cap="none" strike="noStrike">
                <a:solidFill>
                  <a:srgbClr val="213A8E"/>
                </a:solidFill>
                <a:latin typeface="Arial"/>
                <a:ea typeface="Arial"/>
                <a:cs typeface="Arial"/>
                <a:sym typeface="Arial"/>
              </a:rPr>
              <a:t>Que devez vous faire ?</a:t>
            </a:r>
            <a:endParaRPr b="0" i="0" sz="1100" u="none" cap="none" strike="noStrike">
              <a:solidFill>
                <a:srgbClr val="213A8E"/>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100"/>
              <a:buFont typeface="Arial"/>
              <a:buNone/>
            </a:pPr>
            <a:r>
              <a:rPr b="0" i="0" lang="fr" sz="1100" u="none" cap="none" strike="noStrike">
                <a:solidFill>
                  <a:srgbClr val="213A8E"/>
                </a:solidFill>
                <a:latin typeface="Arial"/>
                <a:ea typeface="Arial"/>
                <a:cs typeface="Arial"/>
                <a:sym typeface="Arial"/>
              </a:rPr>
              <a:t>« C’est toi Émilie ? T mignonne toi aussi ! J’habite au 71 rue Archereau. » Ce n’est pas une bonne idée même si vous pensez savoir de qui il s’agit. Avant de donner votre adresse ou toute autre information personnelle à une personne, vérifiez son identité, même si vous pensez la connaître. Ne rencontrez jamais quelqu’un en personne si vous ne le connaissez qu’à travers vos discussions en ligne.</a:t>
            </a:r>
            <a:endParaRPr b="0" i="0" sz="1100" u="none" cap="none" strike="noStrike">
              <a:solidFill>
                <a:srgbClr val="213A8E"/>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100"/>
              <a:buFont typeface="Arial"/>
              <a:buNone/>
            </a:pPr>
            <a:r>
              <a:t/>
            </a:r>
            <a:endParaRPr sz="1100">
              <a:solidFill>
                <a:srgbClr val="213A8E"/>
              </a:solidFill>
            </a:endParaRPr>
          </a:p>
          <a:p>
            <a:pPr indent="-298450" lvl="0" marL="457200" marR="0" rtl="0" algn="l">
              <a:lnSpc>
                <a:spcPct val="100000"/>
              </a:lnSpc>
              <a:spcBef>
                <a:spcPts val="1200"/>
              </a:spcBef>
              <a:spcAft>
                <a:spcPts val="0"/>
              </a:spcAft>
              <a:buClr>
                <a:schemeClr val="lt1"/>
              </a:buClr>
              <a:buSzPts val="1100"/>
              <a:buFont typeface="Fira Sans"/>
              <a:buAutoNum type="arabicPeriod" startAt="4"/>
            </a:pPr>
            <a:r>
              <a:rPr b="1" i="0" lang="fr" sz="1100" u="none" cap="none" strike="noStrike">
                <a:solidFill>
                  <a:schemeClr val="lt1"/>
                </a:solidFill>
                <a:latin typeface="Fira Sans"/>
                <a:ea typeface="Fira Sans"/>
                <a:cs typeface="Fira Sans"/>
                <a:sym typeface="Fira Sans"/>
              </a:rPr>
              <a:t>Reformulation et conclusion</a:t>
            </a:r>
            <a:endParaRPr b="1" i="0" sz="1100" u="none" cap="none" strike="noStrike">
              <a:solidFill>
                <a:schemeClr val="lt1"/>
              </a:solidFill>
              <a:latin typeface="Fira Sans"/>
              <a:ea typeface="Fira Sans"/>
              <a:cs typeface="Fira Sans"/>
              <a:sym typeface="Fira Sans"/>
            </a:endParaRPr>
          </a:p>
          <a:p>
            <a:pPr indent="0" lvl="0" marL="0" marR="0" rtl="0" algn="l">
              <a:lnSpc>
                <a:spcPct val="100000"/>
              </a:lnSpc>
              <a:spcBef>
                <a:spcPts val="1200"/>
              </a:spcBef>
              <a:spcAft>
                <a:spcPts val="0"/>
              </a:spcAft>
              <a:buClr>
                <a:srgbClr val="000000"/>
              </a:buClr>
              <a:buSzPts val="1100"/>
              <a:buFont typeface="Arial"/>
              <a:buNone/>
            </a:pPr>
            <a:r>
              <a:rPr b="0" i="0" lang="fr" sz="1100" u="none" cap="none" strike="noStrike">
                <a:solidFill>
                  <a:srgbClr val="213A8E"/>
                </a:solidFill>
                <a:highlight>
                  <a:srgbClr val="FFFFFF"/>
                </a:highlight>
                <a:latin typeface="Arial"/>
                <a:ea typeface="Arial"/>
                <a:cs typeface="Arial"/>
                <a:sym typeface="Arial"/>
              </a:rPr>
              <a:t>Quand l’exercice est terminé, demandez aux </a:t>
            </a:r>
            <a:r>
              <a:rPr lang="fr" sz="1100">
                <a:solidFill>
                  <a:schemeClr val="dk1"/>
                </a:solidFill>
                <a:highlight>
                  <a:schemeClr val="lt1"/>
                </a:highlight>
              </a:rPr>
              <a:t>personnes </a:t>
            </a:r>
            <a:r>
              <a:rPr b="0" i="0" lang="fr" sz="1100" u="none" cap="none" strike="noStrike">
                <a:solidFill>
                  <a:srgbClr val="213A8E"/>
                </a:solidFill>
                <a:highlight>
                  <a:srgbClr val="FFFFFF"/>
                </a:highlight>
                <a:latin typeface="Arial"/>
                <a:ea typeface="Arial"/>
                <a:cs typeface="Arial"/>
                <a:sym typeface="Arial"/>
              </a:rPr>
              <a:t>ce qu’</a:t>
            </a:r>
            <a:r>
              <a:rPr lang="fr" sz="1100">
                <a:solidFill>
                  <a:srgbClr val="213A8E"/>
                </a:solidFill>
                <a:highlight>
                  <a:srgbClr val="FFFFFF"/>
                </a:highlight>
              </a:rPr>
              <a:t>elles</a:t>
            </a:r>
            <a:r>
              <a:rPr b="0" i="0" lang="fr" sz="1100" u="none" cap="none" strike="noStrike">
                <a:solidFill>
                  <a:srgbClr val="213A8E"/>
                </a:solidFill>
                <a:highlight>
                  <a:srgbClr val="FFFFFF"/>
                </a:highlight>
                <a:latin typeface="Arial"/>
                <a:ea typeface="Arial"/>
                <a:cs typeface="Arial"/>
                <a:sym typeface="Arial"/>
              </a:rPr>
              <a:t> retiennent de cet exercice : </a:t>
            </a:r>
            <a:endParaRPr b="0" i="0" sz="1100" u="none" cap="none" strike="noStrike">
              <a:solidFill>
                <a:srgbClr val="213A8E"/>
              </a:solidFill>
              <a:highlight>
                <a:srgbClr val="FFFFFF"/>
              </a:highlight>
              <a:latin typeface="Arial"/>
              <a:ea typeface="Arial"/>
              <a:cs typeface="Arial"/>
              <a:sym typeface="Arial"/>
            </a:endParaRPr>
          </a:p>
          <a:p>
            <a:pPr indent="-298450" lvl="0" marL="457200" marR="0" rtl="0" algn="l">
              <a:lnSpc>
                <a:spcPct val="100000"/>
              </a:lnSpc>
              <a:spcBef>
                <a:spcPts val="0"/>
              </a:spcBef>
              <a:spcAft>
                <a:spcPts val="0"/>
              </a:spcAft>
              <a:buClr>
                <a:srgbClr val="213A8E"/>
              </a:buClr>
              <a:buSzPts val="1100"/>
              <a:buFont typeface="Arial"/>
              <a:buChar char="●"/>
            </a:pPr>
            <a:r>
              <a:rPr b="0" i="0" lang="fr" sz="1100" u="none" cap="none" strike="noStrike">
                <a:solidFill>
                  <a:srgbClr val="213A8E"/>
                </a:solidFill>
                <a:highlight>
                  <a:srgbClr val="FFFFFF"/>
                </a:highlight>
                <a:latin typeface="Arial"/>
                <a:ea typeface="Arial"/>
                <a:cs typeface="Arial"/>
                <a:sym typeface="Arial"/>
              </a:rPr>
              <a:t>“Est-ce que c’est dur de trouver la bonne réponse ?”</a:t>
            </a:r>
            <a:endParaRPr b="0" i="0" sz="1100" u="none" cap="none" strike="noStrike">
              <a:solidFill>
                <a:srgbClr val="213A8E"/>
              </a:solidFill>
              <a:highlight>
                <a:srgbClr val="FFFFFF"/>
              </a:highlight>
              <a:latin typeface="Arial"/>
              <a:ea typeface="Arial"/>
              <a:cs typeface="Arial"/>
              <a:sym typeface="Arial"/>
            </a:endParaRPr>
          </a:p>
          <a:p>
            <a:pPr indent="-298450" lvl="0" marL="457200" marR="0" rtl="0" algn="l">
              <a:lnSpc>
                <a:spcPct val="100000"/>
              </a:lnSpc>
              <a:spcBef>
                <a:spcPts val="0"/>
              </a:spcBef>
              <a:spcAft>
                <a:spcPts val="0"/>
              </a:spcAft>
              <a:buClr>
                <a:srgbClr val="213A8E"/>
              </a:buClr>
              <a:buSzPts val="1100"/>
              <a:buFont typeface="Arial"/>
              <a:buChar char="●"/>
            </a:pPr>
            <a:r>
              <a:rPr b="0" i="0" lang="fr" sz="1100" u="none" cap="none" strike="noStrike">
                <a:solidFill>
                  <a:srgbClr val="213A8E"/>
                </a:solidFill>
                <a:highlight>
                  <a:srgbClr val="FFFFFF"/>
                </a:highlight>
                <a:latin typeface="Arial"/>
                <a:ea typeface="Arial"/>
                <a:cs typeface="Arial"/>
                <a:sym typeface="Arial"/>
              </a:rPr>
              <a:t>“Est-ce que vous vous sentez plus fort pour répondre convenablement à des nouveaux messages du genre ?”</a:t>
            </a:r>
            <a:endParaRPr b="0" i="0" sz="1100" u="none" cap="none" strike="noStrike">
              <a:solidFill>
                <a:srgbClr val="213A8E"/>
              </a:solidFill>
              <a:highlight>
                <a:srgbClr val="FFFFFF"/>
              </a:highlight>
              <a:latin typeface="Arial"/>
              <a:ea typeface="Arial"/>
              <a:cs typeface="Arial"/>
              <a:sym typeface="Arial"/>
            </a:endParaRPr>
          </a:p>
          <a:p>
            <a:pPr indent="-298450" lvl="0" marL="457200" marR="0" rtl="0" algn="l">
              <a:lnSpc>
                <a:spcPct val="100000"/>
              </a:lnSpc>
              <a:spcBef>
                <a:spcPts val="0"/>
              </a:spcBef>
              <a:spcAft>
                <a:spcPts val="0"/>
              </a:spcAft>
              <a:buClr>
                <a:srgbClr val="213A8E"/>
              </a:buClr>
              <a:buSzPts val="1100"/>
              <a:buFont typeface="Arial"/>
              <a:buChar char="●"/>
            </a:pPr>
            <a:r>
              <a:rPr b="0" i="0" lang="fr" sz="1100" u="none" cap="none" strike="noStrike">
                <a:solidFill>
                  <a:srgbClr val="213A8E"/>
                </a:solidFill>
                <a:highlight>
                  <a:srgbClr val="FFFFFF"/>
                </a:highlight>
                <a:latin typeface="Arial"/>
                <a:ea typeface="Arial"/>
                <a:cs typeface="Arial"/>
                <a:sym typeface="Arial"/>
              </a:rPr>
              <a:t>“Qu’est ce que vous avez appris aujourd’hui ?” </a:t>
            </a:r>
            <a:endParaRPr b="0" i="0" sz="1100" u="none" cap="none" strike="noStrike">
              <a:solidFill>
                <a:srgbClr val="213A8E"/>
              </a:solidFill>
              <a:latin typeface="Arial"/>
              <a:ea typeface="Arial"/>
              <a:cs typeface="Arial"/>
              <a:sym typeface="Arial"/>
            </a:endParaRPr>
          </a:p>
        </p:txBody>
      </p:sp>
      <p:sp>
        <p:nvSpPr>
          <p:cNvPr id="115" name="Google Shape;115;p3"/>
          <p:cNvSpPr txBox="1"/>
          <p:nvPr/>
        </p:nvSpPr>
        <p:spPr>
          <a:xfrm rot="-5400000">
            <a:off x="-1183950" y="7767900"/>
            <a:ext cx="3228900" cy="511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fr" sz="1800" u="none" cap="none" strike="noStrike">
                <a:solidFill>
                  <a:schemeClr val="lt1"/>
                </a:solidFill>
                <a:latin typeface="Arial"/>
                <a:ea typeface="Arial"/>
                <a:cs typeface="Arial"/>
                <a:sym typeface="Arial"/>
              </a:rPr>
              <a:t>CYBER MALVEILLANCES 3</a:t>
            </a:r>
            <a:endParaRPr b="1" i="0" sz="1800" u="none" cap="none" strike="noStrike">
              <a:solidFill>
                <a:schemeClr val="lt1"/>
              </a:solidFill>
              <a:latin typeface="Arial"/>
              <a:ea typeface="Arial"/>
              <a:cs typeface="Arial"/>
              <a:sym typeface="Arial"/>
            </a:endParaRPr>
          </a:p>
        </p:txBody>
      </p:sp>
      <p:grpSp>
        <p:nvGrpSpPr>
          <p:cNvPr id="116" name="Google Shape;116;p3"/>
          <p:cNvGrpSpPr/>
          <p:nvPr/>
        </p:nvGrpSpPr>
        <p:grpSpPr>
          <a:xfrm>
            <a:off x="212795" y="504711"/>
            <a:ext cx="444547" cy="287082"/>
            <a:chOff x="2084325" y="363300"/>
            <a:chExt cx="484150" cy="254100"/>
          </a:xfrm>
        </p:grpSpPr>
        <p:sp>
          <p:nvSpPr>
            <p:cNvPr id="117" name="Google Shape;117;p3"/>
            <p:cNvSpPr/>
            <p:nvPr/>
          </p:nvSpPr>
          <p:spPr>
            <a:xfrm>
              <a:off x="2084325" y="363300"/>
              <a:ext cx="484150" cy="254100"/>
            </a:xfrm>
            <a:custGeom>
              <a:rect b="b" l="l" r="r" t="t"/>
              <a:pathLst>
                <a:path extrusionOk="0" h="10164" w="19366">
                  <a:moveTo>
                    <a:pt x="9686" y="1128"/>
                  </a:moveTo>
                  <a:cubicBezTo>
                    <a:pt x="10195" y="1128"/>
                    <a:pt x="10707" y="1226"/>
                    <a:pt x="11196" y="1428"/>
                  </a:cubicBezTo>
                  <a:cubicBezTo>
                    <a:pt x="12671" y="2042"/>
                    <a:pt x="13635" y="3482"/>
                    <a:pt x="13635" y="5081"/>
                  </a:cubicBezTo>
                  <a:cubicBezTo>
                    <a:pt x="13632" y="7264"/>
                    <a:pt x="11864" y="9031"/>
                    <a:pt x="9684" y="9034"/>
                  </a:cubicBezTo>
                  <a:cubicBezTo>
                    <a:pt x="8085" y="9034"/>
                    <a:pt x="6643" y="8071"/>
                    <a:pt x="6032" y="6592"/>
                  </a:cubicBezTo>
                  <a:cubicBezTo>
                    <a:pt x="5420" y="5117"/>
                    <a:pt x="5758" y="3415"/>
                    <a:pt x="6887" y="2286"/>
                  </a:cubicBezTo>
                  <a:cubicBezTo>
                    <a:pt x="7645" y="1530"/>
                    <a:pt x="8657" y="1128"/>
                    <a:pt x="9686" y="1128"/>
                  </a:cubicBezTo>
                  <a:close/>
                  <a:moveTo>
                    <a:pt x="9684" y="1"/>
                  </a:moveTo>
                  <a:cubicBezTo>
                    <a:pt x="4502" y="1"/>
                    <a:pt x="361" y="4512"/>
                    <a:pt x="190" y="4704"/>
                  </a:cubicBezTo>
                  <a:cubicBezTo>
                    <a:pt x="0" y="4918"/>
                    <a:pt x="0" y="5243"/>
                    <a:pt x="190" y="5457"/>
                  </a:cubicBezTo>
                  <a:cubicBezTo>
                    <a:pt x="361" y="5650"/>
                    <a:pt x="4502" y="10164"/>
                    <a:pt x="9684" y="10164"/>
                  </a:cubicBezTo>
                  <a:cubicBezTo>
                    <a:pt x="14867" y="10164"/>
                    <a:pt x="19004" y="5650"/>
                    <a:pt x="19176" y="5457"/>
                  </a:cubicBezTo>
                  <a:cubicBezTo>
                    <a:pt x="19365" y="5243"/>
                    <a:pt x="19365" y="4918"/>
                    <a:pt x="19176" y="4704"/>
                  </a:cubicBezTo>
                  <a:cubicBezTo>
                    <a:pt x="19004" y="4512"/>
                    <a:pt x="14867" y="1"/>
                    <a:pt x="968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18" name="Google Shape;118;p3"/>
            <p:cNvSpPr/>
            <p:nvPr/>
          </p:nvSpPr>
          <p:spPr>
            <a:xfrm>
              <a:off x="2250600" y="419775"/>
              <a:ext cx="145175" cy="141125"/>
            </a:xfrm>
            <a:custGeom>
              <a:rect b="b" l="l" r="r" t="t"/>
              <a:pathLst>
                <a:path extrusionOk="0" h="5645" w="5807">
                  <a:moveTo>
                    <a:pt x="3018" y="0"/>
                  </a:moveTo>
                  <a:cubicBezTo>
                    <a:pt x="1922" y="0"/>
                    <a:pt x="929" y="634"/>
                    <a:pt x="468" y="1626"/>
                  </a:cubicBezTo>
                  <a:cubicBezTo>
                    <a:pt x="1" y="2623"/>
                    <a:pt x="158" y="3797"/>
                    <a:pt x="862" y="4637"/>
                  </a:cubicBezTo>
                  <a:cubicBezTo>
                    <a:pt x="1407" y="5287"/>
                    <a:pt x="2203" y="5645"/>
                    <a:pt x="3025" y="5645"/>
                  </a:cubicBezTo>
                  <a:cubicBezTo>
                    <a:pt x="3270" y="5645"/>
                    <a:pt x="3518" y="5613"/>
                    <a:pt x="3762" y="5547"/>
                  </a:cubicBezTo>
                  <a:cubicBezTo>
                    <a:pt x="4825" y="5258"/>
                    <a:pt x="5620" y="4382"/>
                    <a:pt x="5807" y="3297"/>
                  </a:cubicBezTo>
                  <a:lnTo>
                    <a:pt x="5807" y="3297"/>
                  </a:lnTo>
                  <a:cubicBezTo>
                    <a:pt x="5625" y="3356"/>
                    <a:pt x="5446" y="3383"/>
                    <a:pt x="5272" y="3383"/>
                  </a:cubicBezTo>
                  <a:cubicBezTo>
                    <a:pt x="4356" y="3383"/>
                    <a:pt x="3596" y="2626"/>
                    <a:pt x="3596" y="1692"/>
                  </a:cubicBezTo>
                  <a:cubicBezTo>
                    <a:pt x="3596" y="1147"/>
                    <a:pt x="3861" y="633"/>
                    <a:pt x="4307" y="316"/>
                  </a:cubicBezTo>
                  <a:cubicBezTo>
                    <a:pt x="3913" y="112"/>
                    <a:pt x="3476" y="3"/>
                    <a:pt x="3033" y="0"/>
                  </a:cubicBezTo>
                  <a:cubicBezTo>
                    <a:pt x="3028" y="0"/>
                    <a:pt x="3023" y="0"/>
                    <a:pt x="301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4"/>
          <p:cNvSpPr txBox="1"/>
          <p:nvPr/>
        </p:nvSpPr>
        <p:spPr>
          <a:xfrm flipH="1" rot="5400000">
            <a:off x="5512050" y="7771775"/>
            <a:ext cx="3234900" cy="511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fr" sz="1800" u="none" cap="none" strike="noStrike">
                <a:solidFill>
                  <a:schemeClr val="lt1"/>
                </a:solidFill>
                <a:latin typeface="Arial"/>
                <a:ea typeface="Arial"/>
                <a:cs typeface="Arial"/>
                <a:sym typeface="Arial"/>
              </a:rPr>
              <a:t>CYBER MALVEILLANCES 3</a:t>
            </a:r>
            <a:endParaRPr b="1" i="0" sz="1800" u="none" cap="none" strike="noStrike">
              <a:solidFill>
                <a:schemeClr val="lt1"/>
              </a:solidFill>
              <a:latin typeface="Arial"/>
              <a:ea typeface="Arial"/>
              <a:cs typeface="Arial"/>
              <a:sym typeface="Arial"/>
            </a:endParaRPr>
          </a:p>
        </p:txBody>
      </p:sp>
      <p:sp>
        <p:nvSpPr>
          <p:cNvPr id="124" name="Google Shape;124;p4"/>
          <p:cNvSpPr txBox="1"/>
          <p:nvPr/>
        </p:nvSpPr>
        <p:spPr>
          <a:xfrm>
            <a:off x="389152" y="365864"/>
            <a:ext cx="5833800" cy="429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1" i="0" lang="fr" sz="2500" u="none" cap="none" strike="noStrike">
                <a:solidFill>
                  <a:srgbClr val="213A8E"/>
                </a:solidFill>
                <a:latin typeface="Arial"/>
                <a:ea typeface="Arial"/>
                <a:cs typeface="Arial"/>
                <a:sym typeface="Arial"/>
              </a:rPr>
              <a:t>Conseils</a:t>
            </a:r>
            <a:endParaRPr b="1" i="0" sz="2500" u="none" cap="none" strike="noStrike">
              <a:solidFill>
                <a:srgbClr val="213A8E"/>
              </a:solidFill>
              <a:latin typeface="Arial"/>
              <a:ea typeface="Arial"/>
              <a:cs typeface="Arial"/>
              <a:sym typeface="Arial"/>
            </a:endParaRPr>
          </a:p>
        </p:txBody>
      </p:sp>
      <p:sp>
        <p:nvSpPr>
          <p:cNvPr id="125" name="Google Shape;125;p4"/>
          <p:cNvSpPr txBox="1"/>
          <p:nvPr/>
        </p:nvSpPr>
        <p:spPr>
          <a:xfrm>
            <a:off x="1657850" y="1709950"/>
            <a:ext cx="4784400" cy="987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fr" sz="1100" u="none" cap="none" strike="noStrike">
                <a:solidFill>
                  <a:srgbClr val="213A8E"/>
                </a:solidFill>
                <a:highlight>
                  <a:srgbClr val="FFFFFF"/>
                </a:highlight>
                <a:latin typeface="Arial"/>
                <a:ea typeface="Arial"/>
                <a:cs typeface="Arial"/>
                <a:sym typeface="Arial"/>
              </a:rPr>
              <a:t>Pour faire face à des potentielles problématiques liées à des troubles de l’inhibition des </a:t>
            </a:r>
            <a:r>
              <a:rPr lang="fr" sz="1100">
                <a:solidFill>
                  <a:schemeClr val="dk1"/>
                </a:solidFill>
                <a:highlight>
                  <a:schemeClr val="lt1"/>
                </a:highlight>
              </a:rPr>
              <a:t>stagiaires</a:t>
            </a:r>
            <a:r>
              <a:rPr b="0" i="0" lang="fr" sz="1100" u="none" cap="none" strike="noStrike">
                <a:solidFill>
                  <a:srgbClr val="213A8E"/>
                </a:solidFill>
                <a:highlight>
                  <a:srgbClr val="FFFFFF"/>
                </a:highlight>
                <a:latin typeface="Arial"/>
                <a:ea typeface="Arial"/>
                <a:cs typeface="Arial"/>
                <a:sym typeface="Arial"/>
              </a:rPr>
              <a:t>, équipez-vous et présentez aux </a:t>
            </a:r>
            <a:r>
              <a:rPr lang="fr" sz="1100">
                <a:solidFill>
                  <a:schemeClr val="dk1"/>
                </a:solidFill>
                <a:highlight>
                  <a:schemeClr val="lt1"/>
                </a:highlight>
              </a:rPr>
              <a:t>stagiaires</a:t>
            </a:r>
            <a:r>
              <a:rPr b="0" i="0" lang="fr" sz="1100" u="none" cap="none" strike="noStrike">
                <a:solidFill>
                  <a:srgbClr val="213A8E"/>
                </a:solidFill>
                <a:highlight>
                  <a:srgbClr val="FFFFFF"/>
                </a:highlight>
                <a:latin typeface="Arial"/>
                <a:ea typeface="Arial"/>
                <a:cs typeface="Arial"/>
                <a:sym typeface="Arial"/>
              </a:rPr>
              <a:t> un dispositif type “bâton de parole”. Si un ou plusieurs </a:t>
            </a:r>
            <a:r>
              <a:rPr lang="fr" sz="1100">
                <a:solidFill>
                  <a:schemeClr val="dk1"/>
                </a:solidFill>
                <a:highlight>
                  <a:schemeClr val="lt1"/>
                </a:highlight>
              </a:rPr>
              <a:t>stagiaires</a:t>
            </a:r>
            <a:r>
              <a:rPr b="0" i="0" lang="fr" sz="1100" u="none" cap="none" strike="noStrike">
                <a:solidFill>
                  <a:srgbClr val="213A8E"/>
                </a:solidFill>
                <a:highlight>
                  <a:srgbClr val="FFFFFF"/>
                </a:highlight>
                <a:latin typeface="Arial"/>
                <a:ea typeface="Arial"/>
                <a:cs typeface="Arial"/>
                <a:sym typeface="Arial"/>
              </a:rPr>
              <a:t> ont des difficultés de préhension, </a:t>
            </a:r>
            <a:r>
              <a:rPr lang="fr" sz="1100">
                <a:solidFill>
                  <a:srgbClr val="213A8E"/>
                </a:solidFill>
                <a:highlight>
                  <a:srgbClr val="FFFFFF"/>
                </a:highlight>
              </a:rPr>
              <a:t>faites vous-même</a:t>
            </a:r>
            <a:r>
              <a:rPr b="0" i="0" lang="fr" sz="1100" u="none" cap="none" strike="noStrike">
                <a:solidFill>
                  <a:srgbClr val="213A8E"/>
                </a:solidFill>
                <a:highlight>
                  <a:srgbClr val="FFFFFF"/>
                </a:highlight>
                <a:latin typeface="Arial"/>
                <a:ea typeface="Arial"/>
                <a:cs typeface="Arial"/>
                <a:sym typeface="Arial"/>
              </a:rPr>
              <a:t> voyager le “bâton de parole”.</a:t>
            </a:r>
            <a:endParaRPr b="0" i="0" sz="1100" u="none" cap="none" strike="noStrike">
              <a:solidFill>
                <a:srgbClr val="213A8E"/>
              </a:solidFill>
              <a:latin typeface="Arial"/>
              <a:ea typeface="Arial"/>
              <a:cs typeface="Arial"/>
              <a:sym typeface="Arial"/>
            </a:endParaRPr>
          </a:p>
        </p:txBody>
      </p:sp>
      <p:sp>
        <p:nvSpPr>
          <p:cNvPr id="126" name="Google Shape;126;p4"/>
          <p:cNvSpPr txBox="1"/>
          <p:nvPr/>
        </p:nvSpPr>
        <p:spPr>
          <a:xfrm>
            <a:off x="406288" y="3359183"/>
            <a:ext cx="4784400" cy="718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fr" sz="1100" u="none" cap="none" strike="noStrike">
                <a:solidFill>
                  <a:srgbClr val="213A8E"/>
                </a:solidFill>
                <a:highlight>
                  <a:srgbClr val="FFFFFF"/>
                </a:highlight>
                <a:latin typeface="Arial"/>
                <a:ea typeface="Arial"/>
                <a:cs typeface="Arial"/>
                <a:sym typeface="Arial"/>
              </a:rPr>
              <a:t>Demandez régulièrement aux </a:t>
            </a:r>
            <a:r>
              <a:rPr lang="fr" sz="1100">
                <a:solidFill>
                  <a:srgbClr val="213A8E"/>
                </a:solidFill>
                <a:highlight>
                  <a:srgbClr val="FFFFFF"/>
                </a:highlight>
              </a:rPr>
              <a:t>personnes</a:t>
            </a:r>
            <a:r>
              <a:rPr b="0" i="0" lang="fr" sz="1100" u="none" cap="none" strike="noStrike">
                <a:solidFill>
                  <a:srgbClr val="213A8E"/>
                </a:solidFill>
                <a:highlight>
                  <a:srgbClr val="FFFFFF"/>
                </a:highlight>
                <a:latin typeface="Arial"/>
                <a:ea typeface="Arial"/>
                <a:cs typeface="Arial"/>
                <a:sym typeface="Arial"/>
              </a:rPr>
              <a:t> de reformuler ce que vous dites, ce qu’</a:t>
            </a:r>
            <a:r>
              <a:rPr lang="fr" sz="1100">
                <a:solidFill>
                  <a:srgbClr val="213A8E"/>
                </a:solidFill>
                <a:highlight>
                  <a:srgbClr val="FFFFFF"/>
                </a:highlight>
              </a:rPr>
              <a:t>elles</a:t>
            </a:r>
            <a:r>
              <a:rPr b="0" i="0" lang="fr" sz="1100" u="none" cap="none" strike="noStrike">
                <a:solidFill>
                  <a:srgbClr val="213A8E"/>
                </a:solidFill>
                <a:highlight>
                  <a:srgbClr val="FFFFFF"/>
                </a:highlight>
                <a:latin typeface="Arial"/>
                <a:ea typeface="Arial"/>
                <a:cs typeface="Arial"/>
                <a:sym typeface="Arial"/>
              </a:rPr>
              <a:t> font, ce qu’</a:t>
            </a:r>
            <a:r>
              <a:rPr lang="fr" sz="1100">
                <a:solidFill>
                  <a:srgbClr val="213A8E"/>
                </a:solidFill>
                <a:highlight>
                  <a:srgbClr val="FFFFFF"/>
                </a:highlight>
              </a:rPr>
              <a:t>elles</a:t>
            </a:r>
            <a:r>
              <a:rPr b="0" i="0" lang="fr" sz="1100" u="none" cap="none" strike="noStrike">
                <a:solidFill>
                  <a:srgbClr val="213A8E"/>
                </a:solidFill>
                <a:highlight>
                  <a:srgbClr val="FFFFFF"/>
                </a:highlight>
                <a:latin typeface="Arial"/>
                <a:ea typeface="Arial"/>
                <a:cs typeface="Arial"/>
                <a:sym typeface="Arial"/>
              </a:rPr>
              <a:t> vont faire, etc. par divers moyens (oral, écrit, montrer, etc.). Ça facilite “l’inscription” dans la mémoire.</a:t>
            </a:r>
            <a:endParaRPr b="0" i="0" sz="1100" u="none" cap="none" strike="noStrike">
              <a:solidFill>
                <a:srgbClr val="213A8E"/>
              </a:solidFill>
              <a:latin typeface="Arial"/>
              <a:ea typeface="Arial"/>
              <a:cs typeface="Arial"/>
              <a:sym typeface="Arial"/>
            </a:endParaRPr>
          </a:p>
        </p:txBody>
      </p:sp>
      <p:pic>
        <p:nvPicPr>
          <p:cNvPr id="127" name="Google Shape;127;p4"/>
          <p:cNvPicPr preferRelativeResize="0"/>
          <p:nvPr/>
        </p:nvPicPr>
        <p:blipFill rotWithShape="1">
          <a:blip r:embed="rId3">
            <a:alphaModFix/>
          </a:blip>
          <a:srcRect b="0" l="0" r="0" t="0"/>
          <a:stretch/>
        </p:blipFill>
        <p:spPr>
          <a:xfrm>
            <a:off x="406300" y="1626988"/>
            <a:ext cx="1153225" cy="1153225"/>
          </a:xfrm>
          <a:prstGeom prst="rect">
            <a:avLst/>
          </a:prstGeom>
          <a:noFill/>
          <a:ln>
            <a:noFill/>
          </a:ln>
        </p:spPr>
      </p:pic>
      <p:pic>
        <p:nvPicPr>
          <p:cNvPr id="128" name="Google Shape;128;p4"/>
          <p:cNvPicPr preferRelativeResize="0"/>
          <p:nvPr/>
        </p:nvPicPr>
        <p:blipFill rotWithShape="1">
          <a:blip r:embed="rId4">
            <a:alphaModFix/>
          </a:blip>
          <a:srcRect b="0" l="0" r="0" t="0"/>
          <a:stretch/>
        </p:blipFill>
        <p:spPr>
          <a:xfrm>
            <a:off x="5271875" y="3125913"/>
            <a:ext cx="1170374" cy="1170374"/>
          </a:xfrm>
          <a:prstGeom prst="rect">
            <a:avLst/>
          </a:prstGeom>
          <a:noFill/>
          <a:ln>
            <a:noFill/>
          </a:ln>
        </p:spPr>
      </p:pic>
      <p:sp>
        <p:nvSpPr>
          <p:cNvPr id="129" name="Google Shape;129;p4"/>
          <p:cNvSpPr txBox="1"/>
          <p:nvPr/>
        </p:nvSpPr>
        <p:spPr>
          <a:xfrm>
            <a:off x="1657850" y="4739917"/>
            <a:ext cx="4784400" cy="65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fr" sz="1100" u="none" cap="none" strike="noStrike">
                <a:solidFill>
                  <a:srgbClr val="213A8E"/>
                </a:solidFill>
                <a:highlight>
                  <a:srgbClr val="FFFFFF"/>
                </a:highlight>
                <a:latin typeface="Arial"/>
                <a:ea typeface="Arial"/>
                <a:cs typeface="Arial"/>
                <a:sym typeface="Arial"/>
              </a:rPr>
              <a:t>Si tous les </a:t>
            </a:r>
            <a:r>
              <a:rPr lang="fr" sz="1100">
                <a:solidFill>
                  <a:schemeClr val="dk1"/>
                </a:solidFill>
                <a:highlight>
                  <a:schemeClr val="lt1"/>
                </a:highlight>
              </a:rPr>
              <a:t>stagiaires</a:t>
            </a:r>
            <a:r>
              <a:rPr b="0" i="0" lang="fr" sz="1100" u="none" cap="none" strike="noStrike">
                <a:solidFill>
                  <a:srgbClr val="213A8E"/>
                </a:solidFill>
                <a:highlight>
                  <a:srgbClr val="FFFFFF"/>
                </a:highlight>
                <a:latin typeface="Arial"/>
                <a:ea typeface="Arial"/>
                <a:cs typeface="Arial"/>
                <a:sym typeface="Arial"/>
              </a:rPr>
              <a:t> ne sont pas lecteur</a:t>
            </a:r>
            <a:r>
              <a:rPr lang="fr" sz="1100">
                <a:solidFill>
                  <a:srgbClr val="213A8E"/>
                </a:solidFill>
                <a:highlight>
                  <a:srgbClr val="FFFFFF"/>
                </a:highlight>
              </a:rPr>
              <a:t>/lec</a:t>
            </a:r>
            <a:r>
              <a:rPr b="0" i="0" lang="fr" sz="1100" u="none" cap="none" strike="noStrike">
                <a:solidFill>
                  <a:srgbClr val="213A8E"/>
                </a:solidFill>
                <a:highlight>
                  <a:srgbClr val="FFFFFF"/>
                </a:highlight>
                <a:latin typeface="Arial"/>
                <a:ea typeface="Arial"/>
                <a:cs typeface="Arial"/>
                <a:sym typeface="Arial"/>
              </a:rPr>
              <a:t>trices, demandez d’abord si un </a:t>
            </a:r>
            <a:r>
              <a:rPr lang="fr" sz="1100">
                <a:solidFill>
                  <a:schemeClr val="dk1"/>
                </a:solidFill>
                <a:highlight>
                  <a:schemeClr val="lt1"/>
                </a:highlight>
              </a:rPr>
              <a:t>stagiaire</a:t>
            </a:r>
            <a:r>
              <a:rPr b="0" i="0" lang="fr" sz="1100" u="none" cap="none" strike="noStrike">
                <a:solidFill>
                  <a:srgbClr val="213A8E"/>
                </a:solidFill>
                <a:highlight>
                  <a:srgbClr val="FFFFFF"/>
                </a:highlight>
                <a:latin typeface="Arial"/>
                <a:ea typeface="Arial"/>
                <a:cs typeface="Arial"/>
                <a:sym typeface="Arial"/>
              </a:rPr>
              <a:t> veut lire le mail ou le sms et/ou le décrire. Si personne ne veut/peut, faites le.</a:t>
            </a:r>
            <a:endParaRPr b="0" i="0" sz="1100" u="none" cap="none" strike="noStrike">
              <a:solidFill>
                <a:srgbClr val="213A8E"/>
              </a:solidFill>
              <a:latin typeface="Arial"/>
              <a:ea typeface="Arial"/>
              <a:cs typeface="Arial"/>
              <a:sym typeface="Arial"/>
            </a:endParaRPr>
          </a:p>
        </p:txBody>
      </p:sp>
      <p:pic>
        <p:nvPicPr>
          <p:cNvPr id="130" name="Google Shape;130;p4"/>
          <p:cNvPicPr preferRelativeResize="0"/>
          <p:nvPr/>
        </p:nvPicPr>
        <p:blipFill rotWithShape="1">
          <a:blip r:embed="rId5">
            <a:alphaModFix/>
          </a:blip>
          <a:srcRect b="0" l="0" r="0" t="0"/>
          <a:stretch/>
        </p:blipFill>
        <p:spPr>
          <a:xfrm>
            <a:off x="406300" y="4355900"/>
            <a:ext cx="1153225" cy="1153225"/>
          </a:xfrm>
          <a:prstGeom prst="rect">
            <a:avLst/>
          </a:prstGeom>
          <a:noFill/>
          <a:ln>
            <a:noFill/>
          </a:ln>
        </p:spPr>
      </p:pic>
      <p:sp>
        <p:nvSpPr>
          <p:cNvPr id="131" name="Google Shape;131;p4"/>
          <p:cNvSpPr txBox="1"/>
          <p:nvPr/>
        </p:nvSpPr>
        <p:spPr>
          <a:xfrm>
            <a:off x="389150" y="6053750"/>
            <a:ext cx="4646400" cy="65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fr" sz="1100" u="none" cap="none" strike="noStrike">
                <a:solidFill>
                  <a:srgbClr val="213A8E"/>
                </a:solidFill>
                <a:highlight>
                  <a:srgbClr val="FFFFFF"/>
                </a:highlight>
                <a:latin typeface="Arial"/>
                <a:ea typeface="Arial"/>
                <a:cs typeface="Arial"/>
                <a:sym typeface="Arial"/>
              </a:rPr>
              <a:t>Nous proposons ici de faire cet exercice en grand groupe et de confronter les avis de chacun</a:t>
            </a:r>
            <a:r>
              <a:rPr lang="fr" sz="1100">
                <a:solidFill>
                  <a:srgbClr val="213A8E"/>
                </a:solidFill>
                <a:highlight>
                  <a:srgbClr val="FFFFFF"/>
                </a:highlight>
              </a:rPr>
              <a:t> et chacun</a:t>
            </a:r>
            <a:r>
              <a:rPr b="0" i="0" lang="fr" sz="1100" u="none" cap="none" strike="noStrike">
                <a:solidFill>
                  <a:srgbClr val="213A8E"/>
                </a:solidFill>
                <a:highlight>
                  <a:srgbClr val="FFFFFF"/>
                </a:highlight>
                <a:latin typeface="Arial"/>
                <a:ea typeface="Arial"/>
                <a:cs typeface="Arial"/>
                <a:sym typeface="Arial"/>
              </a:rPr>
              <a:t>e. En fonction des profils des personnes que vous accompagnez, vous pouvez former des groupes qui traitent ensuite chacun un scénario et présentent leur solution en grand groupe.</a:t>
            </a:r>
            <a:r>
              <a:rPr lang="fr" sz="1100">
                <a:solidFill>
                  <a:srgbClr val="213A8E"/>
                </a:solidFill>
                <a:highlight>
                  <a:srgbClr val="FFFFFF"/>
                </a:highlight>
              </a:rPr>
              <a:t> </a:t>
            </a:r>
            <a:r>
              <a:rPr b="0" i="0" lang="fr" sz="1100" u="none" cap="none" strike="noStrike">
                <a:solidFill>
                  <a:srgbClr val="213A8E"/>
                </a:solidFill>
                <a:highlight>
                  <a:srgbClr val="FFFFFF"/>
                </a:highlight>
                <a:latin typeface="Arial"/>
                <a:ea typeface="Arial"/>
                <a:cs typeface="Arial"/>
                <a:sym typeface="Arial"/>
              </a:rPr>
              <a:t>Vous pouvez aussi utiliser cet activité comme un quizz</a:t>
            </a:r>
            <a:endParaRPr b="0" i="0" sz="1100" u="none" cap="none" strike="noStrike">
              <a:solidFill>
                <a:srgbClr val="213A8E"/>
              </a:solidFill>
              <a:highlight>
                <a:srgbClr val="FFFFFF"/>
              </a:highlight>
              <a:latin typeface="Arial"/>
              <a:ea typeface="Arial"/>
              <a:cs typeface="Arial"/>
              <a:sym typeface="Arial"/>
            </a:endParaRPr>
          </a:p>
        </p:txBody>
      </p:sp>
      <p:pic>
        <p:nvPicPr>
          <p:cNvPr id="132" name="Google Shape;132;p4"/>
          <p:cNvPicPr preferRelativeResize="0"/>
          <p:nvPr/>
        </p:nvPicPr>
        <p:blipFill rotWithShape="1">
          <a:blip r:embed="rId6">
            <a:alphaModFix/>
          </a:blip>
          <a:srcRect b="0" l="0" r="0" t="0"/>
          <a:stretch/>
        </p:blipFill>
        <p:spPr>
          <a:xfrm>
            <a:off x="5190700" y="5956938"/>
            <a:ext cx="1153225" cy="1153225"/>
          </a:xfrm>
          <a:prstGeom prst="rect">
            <a:avLst/>
          </a:prstGeom>
          <a:noFill/>
          <a:ln>
            <a:noFill/>
          </a:ln>
        </p:spPr>
      </p:pic>
      <p:grpSp>
        <p:nvGrpSpPr>
          <p:cNvPr id="133" name="Google Shape;133;p4"/>
          <p:cNvGrpSpPr/>
          <p:nvPr/>
        </p:nvGrpSpPr>
        <p:grpSpPr>
          <a:xfrm>
            <a:off x="6918395" y="504711"/>
            <a:ext cx="444547" cy="287082"/>
            <a:chOff x="2084325" y="363300"/>
            <a:chExt cx="484150" cy="254100"/>
          </a:xfrm>
        </p:grpSpPr>
        <p:sp>
          <p:nvSpPr>
            <p:cNvPr id="134" name="Google Shape;134;p4"/>
            <p:cNvSpPr/>
            <p:nvPr/>
          </p:nvSpPr>
          <p:spPr>
            <a:xfrm>
              <a:off x="2084325" y="363300"/>
              <a:ext cx="484150" cy="254100"/>
            </a:xfrm>
            <a:custGeom>
              <a:rect b="b" l="l" r="r" t="t"/>
              <a:pathLst>
                <a:path extrusionOk="0" h="10164" w="19366">
                  <a:moveTo>
                    <a:pt x="9686" y="1128"/>
                  </a:moveTo>
                  <a:cubicBezTo>
                    <a:pt x="10195" y="1128"/>
                    <a:pt x="10707" y="1226"/>
                    <a:pt x="11196" y="1428"/>
                  </a:cubicBezTo>
                  <a:cubicBezTo>
                    <a:pt x="12671" y="2042"/>
                    <a:pt x="13635" y="3482"/>
                    <a:pt x="13635" y="5081"/>
                  </a:cubicBezTo>
                  <a:cubicBezTo>
                    <a:pt x="13632" y="7264"/>
                    <a:pt x="11864" y="9031"/>
                    <a:pt x="9684" y="9034"/>
                  </a:cubicBezTo>
                  <a:cubicBezTo>
                    <a:pt x="8085" y="9034"/>
                    <a:pt x="6643" y="8071"/>
                    <a:pt x="6032" y="6592"/>
                  </a:cubicBezTo>
                  <a:cubicBezTo>
                    <a:pt x="5420" y="5117"/>
                    <a:pt x="5758" y="3415"/>
                    <a:pt x="6887" y="2286"/>
                  </a:cubicBezTo>
                  <a:cubicBezTo>
                    <a:pt x="7645" y="1530"/>
                    <a:pt x="8657" y="1128"/>
                    <a:pt x="9686" y="1128"/>
                  </a:cubicBezTo>
                  <a:close/>
                  <a:moveTo>
                    <a:pt x="9684" y="1"/>
                  </a:moveTo>
                  <a:cubicBezTo>
                    <a:pt x="4502" y="1"/>
                    <a:pt x="361" y="4512"/>
                    <a:pt x="190" y="4704"/>
                  </a:cubicBezTo>
                  <a:cubicBezTo>
                    <a:pt x="0" y="4918"/>
                    <a:pt x="0" y="5243"/>
                    <a:pt x="190" y="5457"/>
                  </a:cubicBezTo>
                  <a:cubicBezTo>
                    <a:pt x="361" y="5650"/>
                    <a:pt x="4502" y="10164"/>
                    <a:pt x="9684" y="10164"/>
                  </a:cubicBezTo>
                  <a:cubicBezTo>
                    <a:pt x="14867" y="10164"/>
                    <a:pt x="19004" y="5650"/>
                    <a:pt x="19176" y="5457"/>
                  </a:cubicBezTo>
                  <a:cubicBezTo>
                    <a:pt x="19365" y="5243"/>
                    <a:pt x="19365" y="4918"/>
                    <a:pt x="19176" y="4704"/>
                  </a:cubicBezTo>
                  <a:cubicBezTo>
                    <a:pt x="19004" y="4512"/>
                    <a:pt x="14867" y="1"/>
                    <a:pt x="968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35" name="Google Shape;135;p4"/>
            <p:cNvSpPr/>
            <p:nvPr/>
          </p:nvSpPr>
          <p:spPr>
            <a:xfrm>
              <a:off x="2250600" y="419775"/>
              <a:ext cx="145175" cy="141125"/>
            </a:xfrm>
            <a:custGeom>
              <a:rect b="b" l="l" r="r" t="t"/>
              <a:pathLst>
                <a:path extrusionOk="0" h="5645" w="5807">
                  <a:moveTo>
                    <a:pt x="3018" y="0"/>
                  </a:moveTo>
                  <a:cubicBezTo>
                    <a:pt x="1922" y="0"/>
                    <a:pt x="929" y="634"/>
                    <a:pt x="468" y="1626"/>
                  </a:cubicBezTo>
                  <a:cubicBezTo>
                    <a:pt x="1" y="2623"/>
                    <a:pt x="158" y="3797"/>
                    <a:pt x="862" y="4637"/>
                  </a:cubicBezTo>
                  <a:cubicBezTo>
                    <a:pt x="1407" y="5287"/>
                    <a:pt x="2203" y="5645"/>
                    <a:pt x="3025" y="5645"/>
                  </a:cubicBezTo>
                  <a:cubicBezTo>
                    <a:pt x="3270" y="5645"/>
                    <a:pt x="3518" y="5613"/>
                    <a:pt x="3762" y="5547"/>
                  </a:cubicBezTo>
                  <a:cubicBezTo>
                    <a:pt x="4825" y="5258"/>
                    <a:pt x="5620" y="4382"/>
                    <a:pt x="5807" y="3297"/>
                  </a:cubicBezTo>
                  <a:lnTo>
                    <a:pt x="5807" y="3297"/>
                  </a:lnTo>
                  <a:cubicBezTo>
                    <a:pt x="5625" y="3356"/>
                    <a:pt x="5446" y="3383"/>
                    <a:pt x="5272" y="3383"/>
                  </a:cubicBezTo>
                  <a:cubicBezTo>
                    <a:pt x="4356" y="3383"/>
                    <a:pt x="3596" y="2626"/>
                    <a:pt x="3596" y="1692"/>
                  </a:cubicBezTo>
                  <a:cubicBezTo>
                    <a:pt x="3596" y="1147"/>
                    <a:pt x="3861" y="633"/>
                    <a:pt x="4307" y="316"/>
                  </a:cubicBezTo>
                  <a:cubicBezTo>
                    <a:pt x="3913" y="112"/>
                    <a:pt x="3476" y="3"/>
                    <a:pt x="3033" y="0"/>
                  </a:cubicBezTo>
                  <a:cubicBezTo>
                    <a:pt x="3028" y="0"/>
                    <a:pt x="3023" y="0"/>
                    <a:pt x="301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213A8E"/>
      </a:dk1>
      <a:lt1>
        <a:srgbClr val="FFFFFF"/>
      </a:lt1>
      <a:dk2>
        <a:srgbClr val="595959"/>
      </a:dk2>
      <a:lt2>
        <a:srgbClr val="EEEEEE"/>
      </a:lt2>
      <a:accent1>
        <a:srgbClr val="78D2AA"/>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