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440000" cx="7560000"/>
  <p:notesSz cx="6858000" cy="9144000"/>
  <p:embeddedFontLst>
    <p:embeddedFont>
      <p:font typeface="Roboto"/>
      <p:regular r:id="rId10"/>
      <p:bold r:id="rId11"/>
      <p:italic r:id="rId12"/>
      <p:boldItalic r:id="rId13"/>
    </p:embeddedFont>
    <p:embeddedFont>
      <p:font typeface="Fira Sans Medium"/>
      <p:regular r:id="rId14"/>
      <p:bold r:id="rId15"/>
      <p:italic r:id="rId16"/>
      <p:boldItalic r:id="rId17"/>
    </p:embeddedFont>
    <p:embeddedFont>
      <p:font typeface="Barlow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40">
          <p15:clr>
            <a:srgbClr val="747775"/>
          </p15:clr>
        </p15:guide>
        <p15:guide id="2" pos="272">
          <p15:clr>
            <a:srgbClr val="747775"/>
          </p15:clr>
        </p15:guide>
        <p15:guide id="3" pos="544">
          <p15:clr>
            <a:srgbClr val="747775"/>
          </p15:clr>
        </p15:guide>
        <p15:guide id="4" pos="4218">
          <p15:clr>
            <a:srgbClr val="747775"/>
          </p15:clr>
        </p15:guide>
        <p15:guide id="5" pos="4490">
          <p15:clr>
            <a:srgbClr val="747775"/>
          </p15:clr>
        </p15:guide>
        <p15:guide id="6" orient="horz" pos="543">
          <p15:clr>
            <a:srgbClr val="747775"/>
          </p15:clr>
        </p15:guide>
        <p15:guide id="7" orient="horz" pos="6093">
          <p15:clr>
            <a:srgbClr val="747775"/>
          </p15:clr>
        </p15:guide>
        <p15:guide id="8" pos="4314">
          <p15:clr>
            <a:srgbClr val="747775"/>
          </p15:clr>
        </p15:guide>
      </p15:sldGuideLst>
    </p:ext>
    <p:ext uri="GoogleSlidesCustomDataVersion2">
      <go:slidesCustomData xmlns:go="http://customooxmlschemas.google.com/" r:id="rId22" roundtripDataSignature="AMtx7mjr3T04d8lv3xOaE0rs4A+8/lGG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" orient="horz"/>
        <p:guide pos="272"/>
        <p:guide pos="544"/>
        <p:guide pos="4218"/>
        <p:guide pos="4490"/>
        <p:guide pos="543" orient="horz"/>
        <p:guide pos="6093" orient="horz"/>
        <p:guide pos="431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-italic.fntdata"/><Relationship Id="rId11" Type="http://schemas.openxmlformats.org/officeDocument/2006/relationships/font" Target="fonts/Roboto-bold.fntdata"/><Relationship Id="rId22" Type="http://customschemas.google.com/relationships/presentationmetadata" Target="metadata"/><Relationship Id="rId10" Type="http://schemas.openxmlformats.org/officeDocument/2006/relationships/font" Target="fonts/Roboto-regular.fntdata"/><Relationship Id="rId21" Type="http://schemas.openxmlformats.org/officeDocument/2006/relationships/font" Target="fonts/Barlow-boldItalic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FiraSansMedium-bold.fntdata"/><Relationship Id="rId14" Type="http://schemas.openxmlformats.org/officeDocument/2006/relationships/font" Target="fonts/FiraSansMedium-regular.fntdata"/><Relationship Id="rId17" Type="http://schemas.openxmlformats.org/officeDocument/2006/relationships/font" Target="fonts/FiraSansMedium-boldItalic.fntdata"/><Relationship Id="rId16" Type="http://schemas.openxmlformats.org/officeDocument/2006/relationships/font" Target="fonts/FiraSansMedium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Barlow-bold.fntdata"/><Relationship Id="rId6" Type="http://schemas.openxmlformats.org/officeDocument/2006/relationships/slide" Target="slides/slide1.xml"/><Relationship Id="rId18" Type="http://schemas.openxmlformats.org/officeDocument/2006/relationships/font" Target="fonts/Barlow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impair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" name="Google Shape;11;p6"/>
          <p:cNvSpPr txBox="1"/>
          <p:nvPr/>
        </p:nvSpPr>
        <p:spPr>
          <a:xfrm>
            <a:off x="1003500" y="9744075"/>
            <a:ext cx="61245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fr" sz="1050" u="none" cap="none" strike="noStrike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Contenus produits par Emmaüs Connect et la Croix Rouge française en 2024 dans le cadre d'un projet soutenu par l'ANCT et l'Agefiph</a:t>
            </a:r>
            <a:endParaRPr b="0" i="1" sz="1050" u="none" cap="none" strike="noStrike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fr" sz="1050" u="none" cap="none" strike="noStrike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Licence CC BY-NC-SA 4.0. - https://creativecommons.org/licenses/by-nc-sa/4.0/</a:t>
            </a:r>
            <a:endParaRPr b="0" i="1" sz="1050" u="none" cap="none" strike="noStrike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;p6"/>
          <p:cNvSpPr/>
          <p:nvPr/>
        </p:nvSpPr>
        <p:spPr>
          <a:xfrm>
            <a:off x="0" y="0"/>
            <a:ext cx="766800" cy="104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5"/>
          <p:cNvSpPr txBox="1"/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4083839" y="1469689"/>
            <a:ext cx="3172200" cy="75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7"/>
          <p:cNvSpPr txBox="1"/>
          <p:nvPr>
            <p:ph idx="1" type="subTitle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ctrTitle"/>
          </p:nvPr>
        </p:nvSpPr>
        <p:spPr>
          <a:xfrm>
            <a:off x="257712" y="1511298"/>
            <a:ext cx="7044600" cy="41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76" name="Google Shape;76;p18"/>
          <p:cNvSpPr txBox="1"/>
          <p:nvPr>
            <p:ph idx="1" type="subTitle"/>
          </p:nvPr>
        </p:nvSpPr>
        <p:spPr>
          <a:xfrm>
            <a:off x="257705" y="5752555"/>
            <a:ext cx="70446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7004788" y="9465147"/>
            <a:ext cx="4536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air">
  <p:cSld name="BIG_NUMB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5" name="Google Shape;15;p7"/>
          <p:cNvSpPr txBox="1"/>
          <p:nvPr/>
        </p:nvSpPr>
        <p:spPr>
          <a:xfrm>
            <a:off x="432000" y="9715500"/>
            <a:ext cx="6435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fr" sz="1050" u="none" cap="none" strike="noStrike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Contenus produits par Emmaüs Connect et la Croix Rouge française en 2024 dans le cadre d'un projet soutenu par l'ANCT et l'Agefiph</a:t>
            </a:r>
            <a:endParaRPr b="0" i="1" sz="1050" u="none" cap="none" strike="noStrike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fr" sz="1050" u="none" cap="none" strike="noStrike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Licence CC BY-NC-SA 4.0. - https://creativecommons.org/licenses/by-nc-sa/4.0/</a:t>
            </a:r>
            <a:endParaRPr b="0" i="1" sz="1050" u="none" cap="none" strike="noStrike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7"/>
          <p:cNvSpPr/>
          <p:nvPr/>
        </p:nvSpPr>
        <p:spPr>
          <a:xfrm>
            <a:off x="6828200" y="0"/>
            <a:ext cx="766800" cy="10440000"/>
          </a:xfrm>
          <a:prstGeom prst="rect">
            <a:avLst/>
          </a:prstGeom>
          <a:solidFill>
            <a:srgbClr val="213A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me page 1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9" name="Google Shape;19;p8"/>
          <p:cNvSpPr/>
          <p:nvPr/>
        </p:nvSpPr>
        <p:spPr>
          <a:xfrm>
            <a:off x="1108200" y="1098232"/>
            <a:ext cx="1442100" cy="1398300"/>
          </a:xfrm>
          <a:prstGeom prst="rect">
            <a:avLst/>
          </a:prstGeom>
          <a:noFill/>
          <a:ln cap="flat" cmpd="sng" w="38100">
            <a:solidFill>
              <a:srgbClr val="78D2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8"/>
          <p:cNvSpPr/>
          <p:nvPr/>
        </p:nvSpPr>
        <p:spPr>
          <a:xfrm>
            <a:off x="2683231" y="1098232"/>
            <a:ext cx="1442100" cy="1398300"/>
          </a:xfrm>
          <a:prstGeom prst="rect">
            <a:avLst/>
          </a:prstGeom>
          <a:noFill/>
          <a:ln cap="flat" cmpd="sng" w="38100">
            <a:solidFill>
              <a:srgbClr val="78D2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8"/>
          <p:cNvSpPr/>
          <p:nvPr/>
        </p:nvSpPr>
        <p:spPr>
          <a:xfrm>
            <a:off x="4258262" y="1098232"/>
            <a:ext cx="1442100" cy="1398300"/>
          </a:xfrm>
          <a:prstGeom prst="rect">
            <a:avLst/>
          </a:prstGeom>
          <a:noFill/>
          <a:ln cap="flat" cmpd="sng" w="38100">
            <a:solidFill>
              <a:srgbClr val="78D2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8"/>
          <p:cNvSpPr/>
          <p:nvPr/>
        </p:nvSpPr>
        <p:spPr>
          <a:xfrm>
            <a:off x="5833293" y="1098232"/>
            <a:ext cx="1442100" cy="1398300"/>
          </a:xfrm>
          <a:prstGeom prst="rect">
            <a:avLst/>
          </a:prstGeom>
          <a:noFill/>
          <a:ln cap="flat" cmpd="sng" w="38100">
            <a:solidFill>
              <a:srgbClr val="78D2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8"/>
          <p:cNvSpPr txBox="1"/>
          <p:nvPr/>
        </p:nvSpPr>
        <p:spPr>
          <a:xfrm>
            <a:off x="3055825" y="2123000"/>
            <a:ext cx="6969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Collectif</a:t>
            </a:r>
            <a:endParaRPr b="1" i="0" sz="10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42675" y="1098212"/>
            <a:ext cx="1089225" cy="1089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25;p8"/>
          <p:cNvGrpSpPr/>
          <p:nvPr/>
        </p:nvGrpSpPr>
        <p:grpSpPr>
          <a:xfrm>
            <a:off x="4589789" y="1228274"/>
            <a:ext cx="820008" cy="878061"/>
            <a:chOff x="1674750" y="3254050"/>
            <a:chExt cx="294575" cy="295375"/>
          </a:xfrm>
        </p:grpSpPr>
        <p:sp>
          <p:nvSpPr>
            <p:cNvPr id="26" name="Google Shape;26;p8"/>
            <p:cNvSpPr/>
            <p:nvPr/>
          </p:nvSpPr>
          <p:spPr>
            <a:xfrm>
              <a:off x="1691275" y="3351700"/>
              <a:ext cx="278050" cy="197725"/>
            </a:xfrm>
            <a:custGeom>
              <a:rect b="b" l="l" r="r" t="t"/>
              <a:pathLst>
                <a:path extrusionOk="0" h="7909" w="11122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8"/>
            <p:cNvSpPr/>
            <p:nvPr/>
          </p:nvSpPr>
          <p:spPr>
            <a:xfrm>
              <a:off x="1674750" y="3254050"/>
              <a:ext cx="277250" cy="197900"/>
            </a:xfrm>
            <a:custGeom>
              <a:rect b="b" l="l" r="r" t="t"/>
              <a:pathLst>
                <a:path extrusionOk="0" h="7916" w="1109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/>
            <p:nvPr/>
          </p:nvSpPr>
          <p:spPr>
            <a:xfrm>
              <a:off x="1727500" y="3306825"/>
              <a:ext cx="189075" cy="189050"/>
            </a:xfrm>
            <a:custGeom>
              <a:rect b="b" l="l" r="r" t="t"/>
              <a:pathLst>
                <a:path extrusionOk="0" h="7562" w="7563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8"/>
          <p:cNvSpPr txBox="1"/>
          <p:nvPr/>
        </p:nvSpPr>
        <p:spPr>
          <a:xfrm>
            <a:off x="4319675" y="2132513"/>
            <a:ext cx="14274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1 heure maximum</a:t>
            </a:r>
            <a:endParaRPr b="1" i="0" sz="10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"/>
          <p:cNvSpPr/>
          <p:nvPr/>
        </p:nvSpPr>
        <p:spPr>
          <a:xfrm>
            <a:off x="6009728" y="1356943"/>
            <a:ext cx="368186" cy="287081"/>
          </a:xfrm>
          <a:custGeom>
            <a:rect b="b" l="l" r="r" t="t"/>
            <a:pathLst>
              <a:path extrusionOk="0" h="9925" w="12729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213A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31;p8"/>
          <p:cNvGrpSpPr/>
          <p:nvPr/>
        </p:nvGrpSpPr>
        <p:grpSpPr>
          <a:xfrm>
            <a:off x="6009737" y="1858532"/>
            <a:ext cx="340573" cy="339271"/>
            <a:chOff x="2085450" y="842250"/>
            <a:chExt cx="483700" cy="481850"/>
          </a:xfrm>
        </p:grpSpPr>
        <p:sp>
          <p:nvSpPr>
            <p:cNvPr id="32" name="Google Shape;32;p8"/>
            <p:cNvSpPr/>
            <p:nvPr/>
          </p:nvSpPr>
          <p:spPr>
            <a:xfrm>
              <a:off x="2085525" y="926925"/>
              <a:ext cx="483625" cy="397175"/>
            </a:xfrm>
            <a:custGeom>
              <a:rect b="b" l="l" r="r" t="t"/>
              <a:pathLst>
                <a:path extrusionOk="0" h="15887" w="19345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>
              <a:off x="2085450" y="1151875"/>
              <a:ext cx="143650" cy="87575"/>
            </a:xfrm>
            <a:custGeom>
              <a:rect b="b" l="l" r="r" t="t"/>
              <a:pathLst>
                <a:path extrusionOk="0" h="3503" w="5746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"/>
            <p:cNvSpPr/>
            <p:nvPr/>
          </p:nvSpPr>
          <p:spPr>
            <a:xfrm>
              <a:off x="2274775" y="842250"/>
              <a:ext cx="294375" cy="197650"/>
            </a:xfrm>
            <a:custGeom>
              <a:rect b="b" l="l" r="r" t="t"/>
              <a:pathLst>
                <a:path extrusionOk="0" h="7906" w="11775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8"/>
          <p:cNvSpPr txBox="1"/>
          <p:nvPr/>
        </p:nvSpPr>
        <p:spPr>
          <a:xfrm>
            <a:off x="6445950" y="1331575"/>
            <a:ext cx="748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r" sz="8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S’exprimer</a:t>
            </a:r>
            <a:endParaRPr b="1" i="0" sz="8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8"/>
          <p:cNvSpPr txBox="1"/>
          <p:nvPr/>
        </p:nvSpPr>
        <p:spPr>
          <a:xfrm>
            <a:off x="6445950" y="1772255"/>
            <a:ext cx="7488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r" sz="8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Faire un choix</a:t>
            </a:r>
            <a:endParaRPr b="1" i="0" sz="8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8"/>
          <p:cNvSpPr txBox="1"/>
          <p:nvPr/>
        </p:nvSpPr>
        <p:spPr>
          <a:xfrm>
            <a:off x="3021020" y="1884600"/>
            <a:ext cx="7488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4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6 max</a:t>
            </a:r>
            <a:endParaRPr b="1" i="0" sz="14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8"/>
          <p:cNvSpPr txBox="1"/>
          <p:nvPr/>
        </p:nvSpPr>
        <p:spPr>
          <a:xfrm>
            <a:off x="1084500" y="9703950"/>
            <a:ext cx="60813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1" lang="fr" sz="1050" u="none" cap="none" strike="noStrike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Contenus produits par Emmaüs Connect et la Croix Rouge française en 2024 dans le cadre d'un projet soutenu par l'ANCT et l'Agefiph</a:t>
            </a:r>
            <a:endParaRPr b="0" i="1" sz="1050" u="none" cap="none" strike="noStrike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1" lang="fr" sz="1050" u="none" cap="none" strike="noStrike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Licence CC BY-NC-SA 4.0. - https://creativecommons.org/licenses/by-nc-sa/4.0/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8"/>
          <p:cNvSpPr/>
          <p:nvPr/>
        </p:nvSpPr>
        <p:spPr>
          <a:xfrm>
            <a:off x="0" y="0"/>
            <a:ext cx="766800" cy="10440000"/>
          </a:xfrm>
          <a:prstGeom prst="rect">
            <a:avLst/>
          </a:prstGeom>
          <a:solidFill>
            <a:srgbClr val="78D2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257705" y="2339232"/>
            <a:ext cx="33069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11"/>
          <p:cNvSpPr txBox="1"/>
          <p:nvPr>
            <p:ph idx="2" type="body"/>
          </p:nvPr>
        </p:nvSpPr>
        <p:spPr>
          <a:xfrm>
            <a:off x="3995291" y="2339232"/>
            <a:ext cx="33069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/>
          <p:nvPr/>
        </p:nvSpPr>
        <p:spPr>
          <a:xfrm>
            <a:off x="1084500" y="379189"/>
            <a:ext cx="58338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r" sz="25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Je repère et j'évite les arnaques</a:t>
            </a:r>
            <a:endParaRPr b="1" i="0" sz="25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879600" y="1403032"/>
            <a:ext cx="1442100" cy="1398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EB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2454631" y="1403032"/>
            <a:ext cx="1442100" cy="1398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4029662" y="1403032"/>
            <a:ext cx="1442100" cy="1398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5604668" y="1403632"/>
            <a:ext cx="1442100" cy="1398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903425" y="2427800"/>
            <a:ext cx="6969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Collectif</a:t>
            </a:r>
            <a:endParaRPr b="1" i="0" sz="10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084500" y="3660180"/>
            <a:ext cx="6167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fr" sz="15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Objectifs : </a:t>
            </a:r>
            <a:endParaRPr b="1" i="0" sz="15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Reconnaître une tentative d’arnaque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Savoir réagir face à une arnaque manifeste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84500" y="3086150"/>
            <a:ext cx="6167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fr" sz="15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Description rapide : </a:t>
            </a: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Ce jeu permet aux </a:t>
            </a:r>
            <a:r>
              <a:rPr lang="fr" sz="1100">
                <a:solidFill>
                  <a:schemeClr val="dk1"/>
                </a:solidFill>
                <a:highlight>
                  <a:schemeClr val="lt1"/>
                </a:highlight>
              </a:rPr>
              <a:t>stagiaires</a:t>
            </a: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 de s’exercer à reconnaître les tentatives d’arnaques les plus courantes.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084500" y="4479610"/>
            <a:ext cx="60813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fr" sz="15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Matériel : </a:t>
            </a:r>
            <a:endParaRPr b="1" i="0" sz="15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Vidéo projecteur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le support du jeu préalablement découpé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084500" y="5299040"/>
            <a:ext cx="6000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fr" sz="15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Prérequis : </a:t>
            </a:r>
            <a:endParaRPr b="1" i="0" sz="15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Connaître le principe d’arnaques via mails ou SMS (cf. </a:t>
            </a:r>
            <a:r>
              <a:rPr b="0" i="0" lang="fr" sz="1100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Cyber malveillances 2 - Je connais les arnaques sur internet (trame)</a:t>
            </a: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)			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084500" y="7384300"/>
            <a:ext cx="6081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fr" sz="15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Messages clés :</a:t>
            </a:r>
            <a:endParaRPr b="1" i="0" sz="15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1" i="0" lang="fr" sz="15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Je me méfie quand je reçois un mail ou un sms qui : 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○"/>
            </a:pP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me promet un cadeau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○"/>
            </a:pP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me demande de l’argent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○"/>
            </a:pP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me propose une relation amoureuse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○"/>
            </a:pP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vient d’une personne que je ne connais pas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Il existe certains indices pour repérer l’arnaque : 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○"/>
            </a:pP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l’adresse mail est étrange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○"/>
            </a:pP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le lien est étrange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○"/>
            </a:pP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le numéro de téléphone n’est pas officiel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○"/>
            </a:pP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je dois réagir vite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084500" y="6118470"/>
            <a:ext cx="6167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fr" sz="15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Supports et contenus utilisés: </a:t>
            </a:r>
            <a:endParaRPr b="1" i="0" sz="15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1" i="0" lang="fr" sz="1100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Cyber malveillances 3 - Je repère et j'évite les arnaques (jeu à découper)</a:t>
            </a:r>
            <a:r>
              <a:rPr b="1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1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" sz="1100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Cyber malveillances 3 - Je repère et j'évite les arnaques (corrigé du jeu)</a:t>
            </a:r>
            <a:r>
              <a:rPr b="1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1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2675" y="1403012"/>
            <a:ext cx="1089225" cy="1089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"/>
          <p:cNvGrpSpPr/>
          <p:nvPr/>
        </p:nvGrpSpPr>
        <p:grpSpPr>
          <a:xfrm>
            <a:off x="4361189" y="1533074"/>
            <a:ext cx="820008" cy="878061"/>
            <a:chOff x="1674750" y="3254050"/>
            <a:chExt cx="294575" cy="295375"/>
          </a:xfrm>
        </p:grpSpPr>
        <p:sp>
          <p:nvSpPr>
            <p:cNvPr id="96" name="Google Shape;96;p1"/>
            <p:cNvSpPr/>
            <p:nvPr/>
          </p:nvSpPr>
          <p:spPr>
            <a:xfrm>
              <a:off x="1691275" y="3351700"/>
              <a:ext cx="278050" cy="197725"/>
            </a:xfrm>
            <a:custGeom>
              <a:rect b="b" l="l" r="r" t="t"/>
              <a:pathLst>
                <a:path extrusionOk="0" h="7909" w="11122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674750" y="3254050"/>
              <a:ext cx="277250" cy="197900"/>
            </a:xfrm>
            <a:custGeom>
              <a:rect b="b" l="l" r="r" t="t"/>
              <a:pathLst>
                <a:path extrusionOk="0" h="7916" w="1109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727500" y="3306825"/>
              <a:ext cx="189075" cy="189050"/>
            </a:xfrm>
            <a:custGeom>
              <a:rect b="b" l="l" r="r" t="t"/>
              <a:pathLst>
                <a:path extrusionOk="0" h="7562" w="7563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1"/>
          <p:cNvSpPr txBox="1"/>
          <p:nvPr/>
        </p:nvSpPr>
        <p:spPr>
          <a:xfrm>
            <a:off x="4167275" y="2437313"/>
            <a:ext cx="14274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1 heure maximum</a:t>
            </a:r>
            <a:endParaRPr b="1" i="0" sz="10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1"/>
          <p:cNvGrpSpPr/>
          <p:nvPr/>
        </p:nvGrpSpPr>
        <p:grpSpPr>
          <a:xfrm>
            <a:off x="5704937" y="2163332"/>
            <a:ext cx="340573" cy="339271"/>
            <a:chOff x="2085450" y="842250"/>
            <a:chExt cx="483700" cy="481850"/>
          </a:xfrm>
        </p:grpSpPr>
        <p:sp>
          <p:nvSpPr>
            <p:cNvPr id="101" name="Google Shape;101;p1"/>
            <p:cNvSpPr/>
            <p:nvPr/>
          </p:nvSpPr>
          <p:spPr>
            <a:xfrm>
              <a:off x="2085525" y="926925"/>
              <a:ext cx="483625" cy="397175"/>
            </a:xfrm>
            <a:custGeom>
              <a:rect b="b" l="l" r="r" t="t"/>
              <a:pathLst>
                <a:path extrusionOk="0" h="15887" w="19345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2085450" y="1151875"/>
              <a:ext cx="143650" cy="87575"/>
            </a:xfrm>
            <a:custGeom>
              <a:rect b="b" l="l" r="r" t="t"/>
              <a:pathLst>
                <a:path extrusionOk="0" h="3503" w="5746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2274775" y="842250"/>
              <a:ext cx="294375" cy="197650"/>
            </a:xfrm>
            <a:custGeom>
              <a:rect b="b" l="l" r="r" t="t"/>
              <a:pathLst>
                <a:path extrusionOk="0" h="7906" w="11775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1"/>
          <p:cNvSpPr txBox="1"/>
          <p:nvPr/>
        </p:nvSpPr>
        <p:spPr>
          <a:xfrm>
            <a:off x="6141150" y="1636375"/>
            <a:ext cx="8610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r" sz="8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Résoudre un problème</a:t>
            </a:r>
            <a:endParaRPr b="1" i="0" sz="8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6141150" y="2077055"/>
            <a:ext cx="7488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r" sz="8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Faire un choix</a:t>
            </a:r>
            <a:endParaRPr b="1" i="0" sz="8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 rot="-5400000">
            <a:off x="-1183950" y="7767900"/>
            <a:ext cx="32289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CYBER MALVEILLANCES 3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8343" y="7014113"/>
            <a:ext cx="265980" cy="234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2919300" y="2189400"/>
            <a:ext cx="7488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4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6 max</a:t>
            </a:r>
            <a:endParaRPr b="1" i="0" sz="14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09;p1"/>
          <p:cNvGrpSpPr/>
          <p:nvPr/>
        </p:nvGrpSpPr>
        <p:grpSpPr>
          <a:xfrm>
            <a:off x="5697444" y="1636379"/>
            <a:ext cx="355526" cy="354586"/>
            <a:chOff x="-33646250" y="3586425"/>
            <a:chExt cx="293000" cy="292225"/>
          </a:xfrm>
        </p:grpSpPr>
        <p:sp>
          <p:nvSpPr>
            <p:cNvPr id="110" name="Google Shape;110;p1"/>
            <p:cNvSpPr/>
            <p:nvPr/>
          </p:nvSpPr>
          <p:spPr>
            <a:xfrm>
              <a:off x="-33646250" y="3739225"/>
              <a:ext cx="141775" cy="139425"/>
            </a:xfrm>
            <a:custGeom>
              <a:rect b="b" l="l" r="r" t="t"/>
              <a:pathLst>
                <a:path extrusionOk="0" h="5577" w="5671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-33541500" y="3586425"/>
              <a:ext cx="188250" cy="187475"/>
            </a:xfrm>
            <a:custGeom>
              <a:rect b="b" l="l" r="r" t="t"/>
              <a:pathLst>
                <a:path extrusionOk="0" h="7499" w="753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2" name="Google Shape;11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3913" y="6667600"/>
            <a:ext cx="234801" cy="234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 txBox="1"/>
          <p:nvPr/>
        </p:nvSpPr>
        <p:spPr>
          <a:xfrm>
            <a:off x="1226425" y="2460350"/>
            <a:ext cx="9375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Acquisition</a:t>
            </a:r>
            <a:endParaRPr b="1" i="0" sz="10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1"/>
          <p:cNvGrpSpPr/>
          <p:nvPr/>
        </p:nvGrpSpPr>
        <p:grpSpPr>
          <a:xfrm>
            <a:off x="1300985" y="1655125"/>
            <a:ext cx="696907" cy="585001"/>
            <a:chOff x="-40378075" y="3267450"/>
            <a:chExt cx="317425" cy="289075"/>
          </a:xfrm>
        </p:grpSpPr>
        <p:sp>
          <p:nvSpPr>
            <p:cNvPr id="115" name="Google Shape;115;p1"/>
            <p:cNvSpPr/>
            <p:nvPr/>
          </p:nvSpPr>
          <p:spPr>
            <a:xfrm>
              <a:off x="-40218975" y="3308400"/>
              <a:ext cx="158325" cy="248125"/>
            </a:xfrm>
            <a:custGeom>
              <a:rect b="b" l="l" r="r" t="t"/>
              <a:pathLst>
                <a:path extrusionOk="0" h="9925" w="6333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-40316650" y="3267450"/>
              <a:ext cx="86675" cy="257575"/>
            </a:xfrm>
            <a:custGeom>
              <a:rect b="b" l="l" r="r" t="t"/>
              <a:pathLst>
                <a:path extrusionOk="0" h="10303" w="3467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-40209525" y="3267450"/>
              <a:ext cx="86650" cy="257575"/>
            </a:xfrm>
            <a:custGeom>
              <a:rect b="b" l="l" r="r" t="t"/>
              <a:pathLst>
                <a:path extrusionOk="0" h="10303" w="3466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-40378075" y="3308400"/>
              <a:ext cx="157550" cy="248125"/>
            </a:xfrm>
            <a:custGeom>
              <a:rect b="b" l="l" r="r" t="t"/>
              <a:pathLst>
                <a:path extrusionOk="0" h="9925" w="6302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1"/>
          <p:cNvGrpSpPr/>
          <p:nvPr/>
        </p:nvGrpSpPr>
        <p:grpSpPr>
          <a:xfrm>
            <a:off x="254826" y="507599"/>
            <a:ext cx="354341" cy="354341"/>
            <a:chOff x="-49027775" y="3183175"/>
            <a:chExt cx="299325" cy="299325"/>
          </a:xfrm>
        </p:grpSpPr>
        <p:sp>
          <p:nvSpPr>
            <p:cNvPr id="120" name="Google Shape;120;p1"/>
            <p:cNvSpPr/>
            <p:nvPr/>
          </p:nvSpPr>
          <p:spPr>
            <a:xfrm>
              <a:off x="-48870250" y="3183175"/>
              <a:ext cx="141800" cy="185900"/>
            </a:xfrm>
            <a:custGeom>
              <a:rect b="b" l="l" r="r" t="t"/>
              <a:pathLst>
                <a:path extrusionOk="0" h="7436" w="5672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-49027775" y="3183175"/>
              <a:ext cx="185900" cy="141800"/>
            </a:xfrm>
            <a:custGeom>
              <a:rect b="b" l="l" r="r" t="t"/>
              <a:pathLst>
                <a:path extrusionOk="0" h="5672" w="7436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-49027775" y="3295800"/>
              <a:ext cx="141800" cy="186700"/>
            </a:xfrm>
            <a:custGeom>
              <a:rect b="b" l="l" r="r" t="t"/>
              <a:pathLst>
                <a:path extrusionOk="0" h="7468" w="5672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-48914350" y="3340700"/>
              <a:ext cx="185900" cy="141800"/>
            </a:xfrm>
            <a:custGeom>
              <a:rect b="b" l="l" r="r" t="t"/>
              <a:pathLst>
                <a:path extrusionOk="0" h="5672" w="7436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/>
          <p:nvPr/>
        </p:nvSpPr>
        <p:spPr>
          <a:xfrm>
            <a:off x="440675" y="3173798"/>
            <a:ext cx="1756200" cy="33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440675" y="1321950"/>
            <a:ext cx="1756200" cy="33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503527" y="532464"/>
            <a:ext cx="58338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r" sz="25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Déroulé</a:t>
            </a:r>
            <a:endParaRPr b="1" i="0" sz="25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 txBox="1"/>
          <p:nvPr/>
        </p:nvSpPr>
        <p:spPr>
          <a:xfrm flipH="1" rot="5400000">
            <a:off x="5486850" y="7902675"/>
            <a:ext cx="3285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CYBER MALVEILLANCES 3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468650" y="1321950"/>
            <a:ext cx="6046500" cy="78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Fira Sans Medium"/>
              <a:buAutoNum type="arabicPeriod"/>
            </a:pPr>
            <a:r>
              <a:rPr b="0" i="0" lang="fr" sz="1100" u="none" cap="none" strike="noStrike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Introduction</a:t>
            </a:r>
            <a:endParaRPr b="0" i="0" sz="1100" u="none" cap="none" strike="noStrike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Introduisez l'atelier en rappelant aux </a:t>
            </a:r>
            <a:r>
              <a:rPr lang="fr" sz="1100">
                <a:solidFill>
                  <a:schemeClr val="dk1"/>
                </a:solidFill>
                <a:highlight>
                  <a:schemeClr val="lt1"/>
                </a:highlight>
              </a:rPr>
              <a:t>stagiaire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 qu’internet facilite la malveillance. Demandez aux participantes et </a:t>
            </a:r>
            <a:r>
              <a:rPr lang="fr" sz="1100">
                <a:solidFill>
                  <a:srgbClr val="213A8E"/>
                </a:solidFill>
                <a:highlight>
                  <a:srgbClr val="FFFFFF"/>
                </a:highlight>
              </a:rPr>
              <a:t>stagiaires 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 elles / ils ont des exemples de malveillance sur internet ?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si elles / ils ont déjà reçu des mails ou des SMS d’arnaques ?</a:t>
            </a:r>
            <a:endParaRPr b="0" i="0" sz="1100" u="none" cap="none" strike="noStrike">
              <a:solidFill>
                <a:srgbClr val="213A8E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Comment elles / ils on su que c’était une arnaque ?</a:t>
            </a:r>
            <a:endParaRPr b="0" i="0" sz="1100" u="none" cap="none" strike="noStrike">
              <a:solidFill>
                <a:srgbClr val="213A8E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Listez les propositions des </a:t>
            </a:r>
            <a:r>
              <a:rPr lang="fr" sz="1100">
                <a:solidFill>
                  <a:schemeClr val="dk1"/>
                </a:solidFill>
                <a:highlight>
                  <a:schemeClr val="lt1"/>
                </a:highlight>
              </a:rPr>
              <a:t>stagiaires.</a:t>
            </a:r>
            <a:br>
              <a:rPr lang="fr" sz="1100">
                <a:solidFill>
                  <a:schemeClr val="dk1"/>
                </a:solidFill>
                <a:highlight>
                  <a:schemeClr val="lt1"/>
                </a:highlight>
              </a:rPr>
            </a:br>
            <a:endParaRPr b="0" i="0" sz="1100" u="none" cap="none" strike="noStrike">
              <a:solidFill>
                <a:srgbClr val="213A8E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Fira Sans Medium"/>
              <a:buAutoNum type="arabicPeriod" startAt="2"/>
            </a:pPr>
            <a:r>
              <a:rPr b="0" i="0" lang="fr" sz="1100" u="none" cap="none" strike="noStrike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Se repérer</a:t>
            </a:r>
            <a:endParaRPr b="0" i="0" sz="1100" u="none" cap="none" strike="noStrike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Cette activité peut être utilisée de deux manières différentes selon les capabilités des </a:t>
            </a:r>
            <a:r>
              <a:rPr lang="fr" sz="1100">
                <a:solidFill>
                  <a:schemeClr val="dk1"/>
                </a:solidFill>
                <a:highlight>
                  <a:schemeClr val="lt1"/>
                </a:highlight>
              </a:rPr>
              <a:t>stagiaires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Quel que soit le niveau que vous choisissez, la première étape consistera à présenter les différents indices permettant de repérer l’arnaque.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sng" cap="none" strike="noStrike">
                <a:solidFill>
                  <a:srgbClr val="213A8E"/>
                </a:solidFill>
                <a:highlight>
                  <a:srgbClr val="FFFFFF"/>
                </a:highlight>
                <a:latin typeface="Fira Sans Medium"/>
                <a:ea typeface="Fira Sans Medium"/>
                <a:cs typeface="Fira Sans Medium"/>
                <a:sym typeface="Fira Sans Medium"/>
              </a:rPr>
              <a:t>Niveau 1  : Je ne me fais pas hameçonner </a:t>
            </a:r>
            <a:endParaRPr b="0" i="1" sz="900" u="none" cap="none" strike="noStrike">
              <a:solidFill>
                <a:srgbClr val="213A8E"/>
              </a:solidFill>
              <a:highlight>
                <a:srgbClr val="FFFFFF"/>
              </a:highlight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Dans ce premier niveau, l’objectif est de discerner ce qui dans le contenu fondamental du mail ou du sms reçu doit alerter la personne.</a:t>
            </a:r>
            <a:endParaRPr b="1" i="1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Utilisez les jetons verts et bleus (diapo 1) et 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imprimez ou projetez les arnaques 1 à 6. </a:t>
            </a:r>
            <a:r>
              <a:rPr b="0" i="0" lang="fr" sz="1100" cap="none" strike="noStrike">
                <a:solidFill>
                  <a:srgbClr val="213A8E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Cyber malveillances 3 - Je repère et j'évite les arnaques (jeu à découper)</a:t>
            </a:r>
            <a:r>
              <a:rPr b="0" i="0" lang="fr" sz="11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Expliciter les différentes options représenté par les jetons :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cadeau : “On me propose un cadeau, je me méfie”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inconnu : “Je ne connais pas la personne, je me méfie”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colis : “Je n’ai rien commandé, je me méfie”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argent : “On me demande de l’argent, je me méfie”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jeton vert : “Tout va bien, ce n’est pas une arnaque”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Pour chaque proposition, demandez aux </a:t>
            </a:r>
            <a:r>
              <a:rPr lang="fr" sz="1100">
                <a:solidFill>
                  <a:schemeClr val="dk1"/>
                </a:solidFill>
                <a:highlight>
                  <a:schemeClr val="lt1"/>
                </a:highlight>
              </a:rPr>
              <a:t>stagiaires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de réagir aux propositions. Par exemple : “pourquoi je devrais me méfier de recevoir un cadeau par SMS ?” 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Présentez les différentes diapos-arnaques une à une et demandez au groupe de répondre, au choix, aux questions suivantes : 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À notre avis, est-ce qu’il s’agit d’une arnaque ?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Qu’est ce qui nous fait dire que c’est une arnaque ?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Demandez ensuite de poser le jeton correspondant à leur choix sur l’arnaque et corrigez l’exercice avec elles et eux (</a:t>
            </a:r>
            <a:r>
              <a:rPr b="1" i="0" lang="fr" sz="1100" cap="none" strike="noStrike">
                <a:solidFill>
                  <a:srgbClr val="213A8E"/>
                </a:solidFill>
                <a:highlight>
                  <a:srgbClr val="FFFFFF"/>
                </a:highlight>
              </a:rPr>
              <a:t>Cyber malveillances 3 - Je repère et j'évite les arnaques</a:t>
            </a:r>
            <a:r>
              <a:rPr b="0" i="0" lang="fr" sz="1100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(corrigé du jeu)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 diapos 1 à 13)</a:t>
            </a:r>
            <a:endParaRPr b="0" i="0" sz="18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p2"/>
          <p:cNvGrpSpPr/>
          <p:nvPr/>
        </p:nvGrpSpPr>
        <p:grpSpPr>
          <a:xfrm>
            <a:off x="6950826" y="507599"/>
            <a:ext cx="354341" cy="354341"/>
            <a:chOff x="-49027775" y="3183175"/>
            <a:chExt cx="299325" cy="299325"/>
          </a:xfrm>
        </p:grpSpPr>
        <p:sp>
          <p:nvSpPr>
            <p:cNvPr id="134" name="Google Shape;134;p2"/>
            <p:cNvSpPr/>
            <p:nvPr/>
          </p:nvSpPr>
          <p:spPr>
            <a:xfrm>
              <a:off x="-48870250" y="3183175"/>
              <a:ext cx="141800" cy="185900"/>
            </a:xfrm>
            <a:custGeom>
              <a:rect b="b" l="l" r="r" t="t"/>
              <a:pathLst>
                <a:path extrusionOk="0" h="7436" w="5672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49027775" y="3183175"/>
              <a:ext cx="185900" cy="141800"/>
            </a:xfrm>
            <a:custGeom>
              <a:rect b="b" l="l" r="r" t="t"/>
              <a:pathLst>
                <a:path extrusionOk="0" h="5672" w="7436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49027775" y="3295800"/>
              <a:ext cx="141800" cy="186700"/>
            </a:xfrm>
            <a:custGeom>
              <a:rect b="b" l="l" r="r" t="t"/>
              <a:pathLst>
                <a:path extrusionOk="0" h="7468" w="5672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48914350" y="3340700"/>
              <a:ext cx="185900" cy="141800"/>
            </a:xfrm>
            <a:custGeom>
              <a:rect b="b" l="l" r="r" t="t"/>
              <a:pathLst>
                <a:path extrusionOk="0" h="5672" w="7436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/>
          <p:nvPr/>
        </p:nvSpPr>
        <p:spPr>
          <a:xfrm>
            <a:off x="940200" y="8181155"/>
            <a:ext cx="3069300" cy="33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"/>
          <p:cNvSpPr txBox="1"/>
          <p:nvPr/>
        </p:nvSpPr>
        <p:spPr>
          <a:xfrm rot="-5400000">
            <a:off x="-1183950" y="7844100"/>
            <a:ext cx="32289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CYBER MALVEILLANCES 3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940200" y="6168275"/>
            <a:ext cx="3069300" cy="33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991050" y="431400"/>
            <a:ext cx="6009600" cy="9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sng" cap="none" strike="noStrike">
                <a:solidFill>
                  <a:srgbClr val="213A8E"/>
                </a:solidFill>
                <a:highlight>
                  <a:srgbClr val="FFFFFF"/>
                </a:highlight>
                <a:latin typeface="Fira Sans Medium"/>
                <a:ea typeface="Fira Sans Medium"/>
                <a:cs typeface="Fira Sans Medium"/>
                <a:sym typeface="Fira Sans Medium"/>
              </a:rPr>
              <a:t>Niveau 2  : Je mène l’enquête</a:t>
            </a:r>
            <a:endParaRPr b="0" i="0" sz="1200" u="sng" cap="none" strike="noStrike">
              <a:solidFill>
                <a:srgbClr val="213A8E"/>
              </a:solidFill>
              <a:highlight>
                <a:srgbClr val="FFFFFF"/>
              </a:highlight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Dans ce deuxième niveau, l’objectif est d’identifier des mails ou sms d’arnaque,  tant dans le contenu que dans dans la forme (fautes d’orthographe, liens farfelus, etc.).</a:t>
            </a:r>
            <a:endParaRPr b="1" i="1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Imprimez tous les jetons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et toutes les arnaques.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1100" cap="none" strike="noStrike">
                <a:solidFill>
                  <a:srgbClr val="213A8E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Cyber malveillances 3 - Je repère et j'évite les arnaques (jeu à découper)</a:t>
            </a:r>
            <a:r>
              <a:rPr b="0" i="0" lang="fr" sz="11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Expliciter les différentes options représentées par les jetons :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cadeau : “On me propose un cadeau, je me méfie”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inconnu : “Je ne connais pas la personne, je me méfie”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colis : “Je n’ai rien commandé, je me méfie”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argent : “On me demande de l’argent, je me méfie”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mail : “Le mail ne correspond pas au service, je me méfie”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lien : “Le lien est bizarre, je me méfie”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téléphone : “Le numéro de téléphone n’est pas officiel, je me méfie”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chronomètre : “On me demande de réagir vite, je me méfie”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jeton vert : “Tout va bien, ce n’est pas une arnaque”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Pour chaque proposition, demandez aux </a:t>
            </a:r>
            <a:r>
              <a:rPr lang="fr" sz="1100">
                <a:solidFill>
                  <a:schemeClr val="dk1"/>
                </a:solidFill>
                <a:highlight>
                  <a:schemeClr val="lt1"/>
                </a:highlight>
              </a:rPr>
              <a:t>stagiaires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de réagir aux propositions. Par exemple : “pourquoi je devrais me méfier si on me demande de réagir vite ?” 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Présentez les différentes diapos-arnaques une à une et demandez au groupe de répondre, au choix, aux questions suivantes : 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À notre avis, est-ce qu’il s’agit d’une arnaque ?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Qu’est ce qui nous fait dire que c’est une arnaque ?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Quels sont les indices que je trouve ?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Demandez ensuite de poser les jetons correspondant à leur choix sur l’arnaque et corrigez l’exercice avec elles et eux </a:t>
            </a:r>
            <a:r>
              <a:rPr b="0" i="0" lang="fr" sz="11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fr" sz="1100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Cyber malveillances 3 - Je repère et j'évite les arnaques (corrigé du jeu)</a:t>
            </a:r>
            <a:r>
              <a:rPr b="0" i="0" lang="fr" sz="11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- diapos 14 à 34)</a:t>
            </a:r>
            <a:endParaRPr b="0" i="0" sz="11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Fira Sans Medium"/>
              <a:buAutoNum type="arabicPeriod" startAt="3"/>
            </a:pPr>
            <a:r>
              <a:rPr b="0" i="0" lang="fr" sz="1100" u="none" cap="none" strike="noStrike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Synthèse</a:t>
            </a:r>
            <a:endParaRPr b="0" i="0" sz="1100" u="none" cap="none" strike="noStrike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213A8E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" sz="1100" u="none" cap="none" strike="noStrike">
                <a:solidFill>
                  <a:srgbClr val="213A8E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(diapos 35 et 36)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Finissez l’atelier en recensant avec les </a:t>
            </a:r>
            <a:r>
              <a:rPr lang="fr" sz="1100">
                <a:solidFill>
                  <a:schemeClr val="dk1"/>
                </a:solidFill>
                <a:highlight>
                  <a:schemeClr val="lt1"/>
                </a:highlight>
              </a:rPr>
              <a:t>stagiaires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des bonnes pratiques face aux tentatives d’arnaques. Proposez leur ces différentes propositions et demandez leur leurs avis ? Si c’est des pratiques qu’elles / ils ont déjà intégrées ? Si elles ou ils se sentent plus rassurés face aux arnaques avec ces bonnes pratiques ?</a:t>
            </a:r>
            <a:endParaRPr b="0" i="0" sz="1100" u="none" cap="none" strike="noStrike">
              <a:solidFill>
                <a:srgbClr val="213A8E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Je ne clique pas sur un lien quand je ne suis pas sur de la provenance</a:t>
            </a:r>
            <a:endParaRPr b="0" i="0" sz="1100" u="none" cap="none" strike="noStrike">
              <a:solidFill>
                <a:srgbClr val="213A8E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Je ne réponds pas quand je ne connais pas l’expéditeur ou l’expéditrice</a:t>
            </a:r>
            <a:endParaRPr b="0" i="0" sz="1100" u="none" cap="none" strike="noStrike">
              <a:solidFill>
                <a:srgbClr val="213A8E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Je demande de l’aide quand j’ai un doute</a:t>
            </a:r>
            <a:endParaRPr b="0" i="0" sz="1100" u="none" cap="none" strike="noStrike">
              <a:solidFill>
                <a:srgbClr val="213A8E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Je supprime les mails et messages d’arnaques</a:t>
            </a:r>
            <a:endParaRPr b="0" i="0" sz="1100" u="none" cap="none" strike="noStrike">
              <a:solidFill>
                <a:srgbClr val="213A8E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13A8E"/>
              </a:solidFill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Fira Sans Medium"/>
              <a:buAutoNum type="arabicPeriod" startAt="4"/>
            </a:pPr>
            <a:r>
              <a:rPr b="0" i="0" lang="fr" sz="1100" u="none" cap="none" strike="noStrike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Reformulation et conclusion</a:t>
            </a:r>
            <a:endParaRPr b="0" i="0" sz="1100" u="none" cap="none" strike="noStrike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Avant de clore l'atelier et de quitter le groupe, demandez-leur de dire ce qui lui a paru important dans l’atelier aujourd’hui et de dire au choix, et selon le niveau d’activité choisi : </a:t>
            </a:r>
            <a:endParaRPr b="0" i="0" sz="1100" u="none" cap="none" strike="noStrike">
              <a:solidFill>
                <a:srgbClr val="213A8E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 élément qui doit me dire de me méfier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 indice qui permet de savoir que le mail ou le SMS est une arnaque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Une bonne pratique à avoir quand je reçois un mail ou un SMS suspect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146;p3"/>
          <p:cNvGrpSpPr/>
          <p:nvPr/>
        </p:nvGrpSpPr>
        <p:grpSpPr>
          <a:xfrm>
            <a:off x="254826" y="507599"/>
            <a:ext cx="354341" cy="354341"/>
            <a:chOff x="-49027775" y="3183175"/>
            <a:chExt cx="299325" cy="299325"/>
          </a:xfrm>
        </p:grpSpPr>
        <p:sp>
          <p:nvSpPr>
            <p:cNvPr id="147" name="Google Shape;147;p3"/>
            <p:cNvSpPr/>
            <p:nvPr/>
          </p:nvSpPr>
          <p:spPr>
            <a:xfrm>
              <a:off x="-48870250" y="3183175"/>
              <a:ext cx="141800" cy="185900"/>
            </a:xfrm>
            <a:custGeom>
              <a:rect b="b" l="l" r="r" t="t"/>
              <a:pathLst>
                <a:path extrusionOk="0" h="7436" w="5672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-49027775" y="3183175"/>
              <a:ext cx="185900" cy="141800"/>
            </a:xfrm>
            <a:custGeom>
              <a:rect b="b" l="l" r="r" t="t"/>
              <a:pathLst>
                <a:path extrusionOk="0" h="5672" w="7436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-49027775" y="3295800"/>
              <a:ext cx="141800" cy="186700"/>
            </a:xfrm>
            <a:custGeom>
              <a:rect b="b" l="l" r="r" t="t"/>
              <a:pathLst>
                <a:path extrusionOk="0" h="7468" w="5672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-48914350" y="3340700"/>
              <a:ext cx="185900" cy="141800"/>
            </a:xfrm>
            <a:custGeom>
              <a:rect b="b" l="l" r="r" t="t"/>
              <a:pathLst>
                <a:path extrusionOk="0" h="5672" w="7436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/>
          <p:nvPr/>
        </p:nvSpPr>
        <p:spPr>
          <a:xfrm flipH="1" rot="5400000">
            <a:off x="5545500" y="7881425"/>
            <a:ext cx="31680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CYBER MALVEILLANCES 3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863102" y="393614"/>
            <a:ext cx="58338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r" sz="25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Conseils</a:t>
            </a:r>
            <a:endParaRPr b="1" i="0" sz="25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1810250" y="1328950"/>
            <a:ext cx="4784400" cy="9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Pour faire face à des potentielles problématiques liées à des troubles de l’inhibition des </a:t>
            </a:r>
            <a:r>
              <a:rPr lang="fr" sz="1100">
                <a:solidFill>
                  <a:schemeClr val="dk1"/>
                </a:solidFill>
                <a:highlight>
                  <a:schemeClr val="lt1"/>
                </a:highlight>
              </a:rPr>
              <a:t>stagiaires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équipez-vous et présentez aux </a:t>
            </a:r>
            <a:r>
              <a:rPr lang="fr" sz="1100">
                <a:solidFill>
                  <a:schemeClr val="dk1"/>
                </a:solidFill>
                <a:highlight>
                  <a:schemeClr val="lt1"/>
                </a:highlight>
              </a:rPr>
              <a:t>stagiaires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un dispositif type “bâton de parole”. Si un ou plusieurs </a:t>
            </a:r>
            <a:r>
              <a:rPr lang="fr" sz="1100">
                <a:solidFill>
                  <a:schemeClr val="dk1"/>
                </a:solidFill>
                <a:highlight>
                  <a:schemeClr val="lt1"/>
                </a:highlight>
              </a:rPr>
              <a:t>stagiaires 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ont des difficultés de préhension, soyez </a:t>
            </a:r>
            <a:r>
              <a:rPr lang="fr" sz="1100">
                <a:solidFill>
                  <a:srgbClr val="213A8E"/>
                </a:solidFill>
                <a:highlight>
                  <a:srgbClr val="FFFFFF"/>
                </a:highlight>
              </a:rPr>
              <a:t>la personne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qui fera voyager le “bâton de parole”.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558688" y="2970700"/>
            <a:ext cx="47844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Demandez régulièrement aux </a:t>
            </a:r>
            <a:r>
              <a:rPr lang="fr" sz="1100">
                <a:solidFill>
                  <a:schemeClr val="dk1"/>
                </a:solidFill>
                <a:highlight>
                  <a:schemeClr val="lt1"/>
                </a:highlight>
              </a:rPr>
              <a:t>stagiaires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de reformuler ce que vous dites, ce qu’elles / ils font, ce qu’elles / ils vont faire, etc. par divers moyens (oral, écrit, montrer, etc.). Ça facilite “l’inscription” dans la mémoire.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700" y="1245988"/>
            <a:ext cx="1153225" cy="115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4275" y="2744913"/>
            <a:ext cx="1170374" cy="1170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"/>
          <p:cNvSpPr txBox="1"/>
          <p:nvPr/>
        </p:nvSpPr>
        <p:spPr>
          <a:xfrm>
            <a:off x="1810250" y="4225563"/>
            <a:ext cx="47844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 certaines personnes du groupe ne sont pas lecteur/lectrices, demandez d’abord qui veut lire le mail ou le sms et/ou le décrire. Si personne ne veut/peut, faites le.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700" y="3974900"/>
            <a:ext cx="1153225" cy="115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96400" y="5413525"/>
            <a:ext cx="1170374" cy="1170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 txBox="1"/>
          <p:nvPr/>
        </p:nvSpPr>
        <p:spPr>
          <a:xfrm>
            <a:off x="550125" y="5672750"/>
            <a:ext cx="46464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Imprimez les différentes tentatives d'hameçonnage et servez vous des impressions comme support d’apprentissage. Même si vous projetez en même temps, le support papier facilite les apprentissages.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" name="Google Shape;165;p4"/>
          <p:cNvGrpSpPr/>
          <p:nvPr/>
        </p:nvGrpSpPr>
        <p:grpSpPr>
          <a:xfrm>
            <a:off x="6950826" y="507599"/>
            <a:ext cx="354341" cy="354341"/>
            <a:chOff x="-49027775" y="3183175"/>
            <a:chExt cx="299325" cy="299325"/>
          </a:xfrm>
        </p:grpSpPr>
        <p:sp>
          <p:nvSpPr>
            <p:cNvPr id="166" name="Google Shape;166;p4"/>
            <p:cNvSpPr/>
            <p:nvPr/>
          </p:nvSpPr>
          <p:spPr>
            <a:xfrm>
              <a:off x="-48870250" y="3183175"/>
              <a:ext cx="141800" cy="185900"/>
            </a:xfrm>
            <a:custGeom>
              <a:rect b="b" l="l" r="r" t="t"/>
              <a:pathLst>
                <a:path extrusionOk="0" h="7436" w="5672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-49027775" y="3183175"/>
              <a:ext cx="185900" cy="141800"/>
            </a:xfrm>
            <a:custGeom>
              <a:rect b="b" l="l" r="r" t="t"/>
              <a:pathLst>
                <a:path extrusionOk="0" h="5672" w="7436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-49027775" y="3295800"/>
              <a:ext cx="141800" cy="186700"/>
            </a:xfrm>
            <a:custGeom>
              <a:rect b="b" l="l" r="r" t="t"/>
              <a:pathLst>
                <a:path extrusionOk="0" h="7468" w="5672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-48914350" y="3340700"/>
              <a:ext cx="185900" cy="141800"/>
            </a:xfrm>
            <a:custGeom>
              <a:rect b="b" l="l" r="r" t="t"/>
              <a:pathLst>
                <a:path extrusionOk="0" h="5672" w="7436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213A8E"/>
      </a:dk1>
      <a:lt1>
        <a:srgbClr val="FFFFFF"/>
      </a:lt1>
      <a:dk2>
        <a:srgbClr val="595959"/>
      </a:dk2>
      <a:lt2>
        <a:srgbClr val="EEEEEE"/>
      </a:lt2>
      <a:accent1>
        <a:srgbClr val="78D2AA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