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10440000" cx="7560000"/>
  <p:notesSz cx="6858000" cy="9144000"/>
  <p:embeddedFontLst>
    <p:embeddedFont>
      <p:font typeface="Roboto"/>
      <p:regular r:id="rId9"/>
      <p:bold r:id="rId10"/>
      <p:italic r:id="rId11"/>
      <p:boldItalic r:id="rId12"/>
    </p:embeddedFont>
    <p:embeddedFont>
      <p:font typeface="Fira Sans Medium"/>
      <p:regular r:id="rId13"/>
      <p:bold r:id="rId14"/>
      <p:italic r:id="rId15"/>
      <p:boldItalic r:id="rId16"/>
    </p:embeddedFont>
    <p:embeddedFont>
      <p:font typeface="Barlow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0">
          <p15:clr>
            <a:srgbClr val="747775"/>
          </p15:clr>
        </p15:guide>
        <p15:guide id="2" pos="272">
          <p15:clr>
            <a:srgbClr val="747775"/>
          </p15:clr>
        </p15:guide>
        <p15:guide id="3" pos="544">
          <p15:clr>
            <a:srgbClr val="747775"/>
          </p15:clr>
        </p15:guide>
        <p15:guide id="4" pos="4218">
          <p15:clr>
            <a:srgbClr val="747775"/>
          </p15:clr>
        </p15:guide>
        <p15:guide id="5" pos="4490">
          <p15:clr>
            <a:srgbClr val="747775"/>
          </p15:clr>
        </p15:guide>
        <p15:guide id="6" orient="horz" pos="483">
          <p15:clr>
            <a:srgbClr val="747775"/>
          </p15:clr>
        </p15:guide>
        <p15:guide id="7" orient="horz" pos="6055">
          <p15:clr>
            <a:srgbClr val="747775"/>
          </p15:clr>
        </p15:guide>
      </p15:sldGuideLst>
    </p:ext>
    <p:ext uri="GoogleSlidesCustomDataVersion2">
      <go:slidesCustomData xmlns:go="http://customooxmlschemas.google.com/" r:id="rId21" roundtripDataSignature="AMtx7mgC2mmsYnCrOzwLqGPGVewQlA5l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0" orient="horz"/>
        <p:guide pos="272"/>
        <p:guide pos="544"/>
        <p:guide pos="4218"/>
        <p:guide pos="4490"/>
        <p:guide pos="483" orient="horz"/>
        <p:guide pos="605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-boldItalic.fntdata"/><Relationship Id="rId11" Type="http://schemas.openxmlformats.org/officeDocument/2006/relationships/font" Target="fonts/Roboto-italic.fntdata"/><Relationship Id="rId10" Type="http://schemas.openxmlformats.org/officeDocument/2006/relationships/font" Target="fonts/Roboto-bold.fntdata"/><Relationship Id="rId21" Type="http://customschemas.google.com/relationships/presentationmetadata" Target="metadata"/><Relationship Id="rId13" Type="http://schemas.openxmlformats.org/officeDocument/2006/relationships/font" Target="fonts/FiraSansMedium-regular.fntdata"/><Relationship Id="rId12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regular.fntdata"/><Relationship Id="rId15" Type="http://schemas.openxmlformats.org/officeDocument/2006/relationships/font" Target="fonts/FiraSansMedium-italic.fntdata"/><Relationship Id="rId14" Type="http://schemas.openxmlformats.org/officeDocument/2006/relationships/font" Target="fonts/FiraSansMedium-bold.fntdata"/><Relationship Id="rId17" Type="http://schemas.openxmlformats.org/officeDocument/2006/relationships/font" Target="fonts/Barlow-regular.fntdata"/><Relationship Id="rId16" Type="http://schemas.openxmlformats.org/officeDocument/2006/relationships/font" Target="fonts/FiraSansMedium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Barlow-italic.fntdata"/><Relationship Id="rId6" Type="http://schemas.openxmlformats.org/officeDocument/2006/relationships/slide" Target="slides/slide1.xml"/><Relationship Id="rId18" Type="http://schemas.openxmlformats.org/officeDocument/2006/relationships/font" Target="fonts/Barlow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/>
          <p:nvPr>
            <p:ph idx="2" type="sldImg"/>
          </p:nvPr>
        </p:nvSpPr>
        <p:spPr>
          <a:xfrm>
            <a:off x="2187788" y="685800"/>
            <a:ext cx="2483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me page 1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1" name="Google Shape;11;p5"/>
          <p:cNvSpPr txBox="1"/>
          <p:nvPr/>
        </p:nvSpPr>
        <p:spPr>
          <a:xfrm>
            <a:off x="1084500" y="9703950"/>
            <a:ext cx="60813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1" lang="fr" sz="1050" u="none" cap="none" strike="noStrike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Contenus produits par Emmaüs Connect et la Croix Rouge française en 2024 dans le cadre d'un projet soutenu par l'ANCT et l'Agefiph</a:t>
            </a:r>
            <a:endParaRPr b="0" i="1" sz="1050" u="none" cap="none" strike="noStrike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1" lang="fr" sz="1050" u="none" cap="none" strike="noStrike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Licence CC BY-NC-SA 4.0. - https://creativecommons.org/licenses/by-nc-sa/4.0/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5"/>
          <p:cNvSpPr/>
          <p:nvPr/>
        </p:nvSpPr>
        <p:spPr>
          <a:xfrm>
            <a:off x="0" y="0"/>
            <a:ext cx="876300" cy="1044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/>
          <p:nvPr/>
        </p:nvSpPr>
        <p:spPr>
          <a:xfrm>
            <a:off x="3780000" y="-254"/>
            <a:ext cx="3780000" cy="1044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4"/>
          <p:cNvSpPr txBox="1"/>
          <p:nvPr>
            <p:ph type="title"/>
          </p:nvPr>
        </p:nvSpPr>
        <p:spPr>
          <a:xfrm>
            <a:off x="219508" y="2503032"/>
            <a:ext cx="3344400" cy="30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p14"/>
          <p:cNvSpPr txBox="1"/>
          <p:nvPr>
            <p:ph idx="1" type="subTitle"/>
          </p:nvPr>
        </p:nvSpPr>
        <p:spPr>
          <a:xfrm>
            <a:off x="219508" y="5689531"/>
            <a:ext cx="3344400" cy="25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p14"/>
          <p:cNvSpPr txBox="1"/>
          <p:nvPr>
            <p:ph idx="2" type="body"/>
          </p:nvPr>
        </p:nvSpPr>
        <p:spPr>
          <a:xfrm>
            <a:off x="4083839" y="1469689"/>
            <a:ext cx="3172200" cy="75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/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3" name="Google Shape;53;p16"/>
          <p:cNvSpPr txBox="1"/>
          <p:nvPr>
            <p:ph idx="1" type="subTitle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4" name="Google Shape;54;p16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/>
          <p:nvPr>
            <p:ph type="ctrTitle"/>
          </p:nvPr>
        </p:nvSpPr>
        <p:spPr>
          <a:xfrm>
            <a:off x="257712" y="1511298"/>
            <a:ext cx="7044600" cy="416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7" name="Google Shape;57;p17"/>
          <p:cNvSpPr txBox="1"/>
          <p:nvPr>
            <p:ph idx="1" type="subTitle"/>
          </p:nvPr>
        </p:nvSpPr>
        <p:spPr>
          <a:xfrm>
            <a:off x="257705" y="5752555"/>
            <a:ext cx="7044600" cy="16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7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air">
  <p:cSld name="BIG_NUMB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5" name="Google Shape;15;p6"/>
          <p:cNvSpPr txBox="1"/>
          <p:nvPr/>
        </p:nvSpPr>
        <p:spPr>
          <a:xfrm>
            <a:off x="432000" y="9715500"/>
            <a:ext cx="64356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fr" sz="1050" u="none" cap="none" strike="noStrike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Contenus produits par Emmaüs Connect et la Croix Rouge française en 2024 dans le cadre d'un projet soutenu par l'ANCT et l'Agefiph</a:t>
            </a:r>
            <a:endParaRPr b="0" i="1" sz="1050" u="none" cap="none" strike="noStrike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fr" sz="1050" u="none" cap="none" strike="noStrike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Licence CC BY-NC-SA 4.0. - https://creativecommons.org/licenses/by-nc-sa/4.0/</a:t>
            </a:r>
            <a:endParaRPr b="0" i="1" sz="1050" u="none" cap="none" strike="noStrike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6"/>
          <p:cNvSpPr/>
          <p:nvPr/>
        </p:nvSpPr>
        <p:spPr>
          <a:xfrm>
            <a:off x="6705600" y="0"/>
            <a:ext cx="866700" cy="10440000"/>
          </a:xfrm>
          <a:prstGeom prst="rect">
            <a:avLst/>
          </a:prstGeom>
          <a:solidFill>
            <a:srgbClr val="213A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impair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9" name="Google Shape;19;p7"/>
          <p:cNvSpPr txBox="1"/>
          <p:nvPr/>
        </p:nvSpPr>
        <p:spPr>
          <a:xfrm>
            <a:off x="1003500" y="9744075"/>
            <a:ext cx="6124500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fr" sz="1050" u="none" cap="none" strike="noStrike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Contenus produits par Emmaüs Connect et la Croix Rouge française en 2024 dans le cadre d'un projet soutenu par l'ANCT et l'Agefiph</a:t>
            </a:r>
            <a:endParaRPr b="0" i="1" sz="1050" u="none" cap="none" strike="noStrike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fr" sz="1050" u="none" cap="none" strike="noStrike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Licence CC BY-NC-SA 4.0. - https://creativecommons.org/licenses/by-nc-sa/4.0/</a:t>
            </a:r>
            <a:endParaRPr b="0" i="1" sz="1050" u="none" cap="none" strike="noStrike">
              <a:solidFill>
                <a:srgbClr val="44474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20;p7"/>
          <p:cNvSpPr/>
          <p:nvPr/>
        </p:nvSpPr>
        <p:spPr>
          <a:xfrm>
            <a:off x="0" y="0"/>
            <a:ext cx="866700" cy="10440000"/>
          </a:xfrm>
          <a:prstGeom prst="rect">
            <a:avLst/>
          </a:prstGeom>
          <a:solidFill>
            <a:srgbClr val="213A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257705" y="4365680"/>
            <a:ext cx="70446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8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257705" y="2339232"/>
            <a:ext cx="33069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0"/>
          <p:cNvSpPr txBox="1"/>
          <p:nvPr>
            <p:ph idx="2" type="body"/>
          </p:nvPr>
        </p:nvSpPr>
        <p:spPr>
          <a:xfrm>
            <a:off x="3995291" y="2339232"/>
            <a:ext cx="33069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257705" y="1127727"/>
            <a:ext cx="2321700" cy="15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257705" y="2820535"/>
            <a:ext cx="2321700" cy="6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405325" y="913690"/>
            <a:ext cx="5264700" cy="83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2" name="Google Shape;42;p13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257705" y="903288"/>
            <a:ext cx="7044600" cy="11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257705" y="2339232"/>
            <a:ext cx="7044600" cy="6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2" type="sldNum"/>
          </p:nvPr>
        </p:nvSpPr>
        <p:spPr>
          <a:xfrm>
            <a:off x="7004788" y="9465147"/>
            <a:ext cx="4536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watch?v=69bP_c_gR-Y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/>
        </p:nvSpPr>
        <p:spPr>
          <a:xfrm>
            <a:off x="955802" y="379189"/>
            <a:ext cx="58338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r" sz="25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Je connais les arnaques sur internet</a:t>
            </a:r>
            <a:endParaRPr b="1" i="0" sz="25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927225" y="1174432"/>
            <a:ext cx="1442100" cy="1398300"/>
          </a:xfrm>
          <a:prstGeom prst="rect">
            <a:avLst/>
          </a:prstGeom>
          <a:noFill/>
          <a:ln cap="flat" cmpd="sng" w="38100">
            <a:solidFill>
              <a:srgbClr val="213A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EB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2502256" y="1174432"/>
            <a:ext cx="1442100" cy="1398300"/>
          </a:xfrm>
          <a:prstGeom prst="rect">
            <a:avLst/>
          </a:prstGeom>
          <a:noFill/>
          <a:ln cap="flat" cmpd="sng" w="38100">
            <a:solidFill>
              <a:srgbClr val="213A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4077287" y="1174432"/>
            <a:ext cx="1442100" cy="1398300"/>
          </a:xfrm>
          <a:prstGeom prst="rect">
            <a:avLst/>
          </a:prstGeom>
          <a:noFill/>
          <a:ln cap="flat" cmpd="sng" w="38100">
            <a:solidFill>
              <a:srgbClr val="213A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5652318" y="1174432"/>
            <a:ext cx="1442100" cy="1398300"/>
          </a:xfrm>
          <a:prstGeom prst="rect">
            <a:avLst/>
          </a:prstGeom>
          <a:noFill/>
          <a:ln cap="flat" cmpd="sng" w="38100">
            <a:solidFill>
              <a:srgbClr val="213A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1060888" y="2182400"/>
            <a:ext cx="12258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Compréhension</a:t>
            </a:r>
            <a:endParaRPr b="1" i="0" sz="10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2903425" y="2199200"/>
            <a:ext cx="6969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Collectif</a:t>
            </a:r>
            <a:endParaRPr b="1" i="0" sz="10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1020150" y="3634620"/>
            <a:ext cx="6167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" sz="15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Objectifs : </a:t>
            </a:r>
            <a:endParaRPr b="1" i="0" sz="15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Sensibiliser aux risques d’arnaques en ligne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Savoir réagir face à une arnaque manifeste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1020150" y="2933750"/>
            <a:ext cx="61671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" sz="15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Description rapide : </a:t>
            </a: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Cet atelier d’expression et de compréhension s’appuie sur une vidéo courte et un questionnaire guidé permettant d’introduire la question des cyber malveillances.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1139250" y="4487890"/>
            <a:ext cx="6081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" sz="15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Matériel : </a:t>
            </a:r>
            <a:endParaRPr b="1" i="0" sz="15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Vidéo projecteur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 txBox="1"/>
          <p:nvPr/>
        </p:nvSpPr>
        <p:spPr>
          <a:xfrm>
            <a:off x="1179600" y="5248160"/>
            <a:ext cx="6000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" sz="15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Prérequis : </a:t>
            </a:r>
            <a:endParaRPr b="1" i="0" sz="15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Aucun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1139250" y="7308100"/>
            <a:ext cx="60813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" sz="15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Messages clés :</a:t>
            </a:r>
            <a:endParaRPr b="1" i="0" sz="15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1" i="0" lang="fr" sz="15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Je me méfie quand je reçois un mail ou un sms qui : 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○"/>
            </a:pP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me promet un cadeau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○"/>
            </a:pP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me demande de l’argent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○"/>
            </a:pP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me propose une relation amoureuse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Quand je reçois un mail ou un sms suspects :</a:t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○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Je ne clique pas sur un lien quand je ne suis pas sur de la provenance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○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Je ne réponds pas quand je ne connais pas l</a:t>
            </a:r>
            <a:r>
              <a:rPr lang="fr" sz="1100">
                <a:solidFill>
                  <a:srgbClr val="213A8E"/>
                </a:solidFill>
                <a:highlight>
                  <a:srgbClr val="FFFFFF"/>
                </a:highlight>
              </a:rPr>
              <a:t>a personne qui l’a expédié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○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Je demande de l’aide quand j’ai un doute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○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Je supprime les mails et messages d’arnaques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 txBox="1"/>
          <p:nvPr/>
        </p:nvSpPr>
        <p:spPr>
          <a:xfrm>
            <a:off x="1096350" y="5932230"/>
            <a:ext cx="6167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fr" sz="15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Supports et contenus utilisés: </a:t>
            </a:r>
            <a:br>
              <a:rPr b="1" i="0" lang="fr" sz="15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3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1" i="0" lang="fr" sz="1100" u="sng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Comment éviter les arnaques du web ?</a:t>
            </a:r>
            <a:endParaRPr b="1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" sz="1100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Cyber malveillances - Je connais les arnaques sur internet (support)</a:t>
            </a:r>
            <a:r>
              <a:rPr b="1" i="0" lang="fr" sz="11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1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1"/>
          <p:cNvGrpSpPr/>
          <p:nvPr/>
        </p:nvGrpSpPr>
        <p:grpSpPr>
          <a:xfrm>
            <a:off x="1483266" y="1433156"/>
            <a:ext cx="425305" cy="592503"/>
            <a:chOff x="-38129425" y="3222550"/>
            <a:chExt cx="228450" cy="315850"/>
          </a:xfrm>
        </p:grpSpPr>
        <p:sp>
          <p:nvSpPr>
            <p:cNvPr id="77" name="Google Shape;77;p1"/>
            <p:cNvSpPr/>
            <p:nvPr/>
          </p:nvSpPr>
          <p:spPr>
            <a:xfrm>
              <a:off x="-38129425" y="3222550"/>
              <a:ext cx="228450" cy="227650"/>
            </a:xfrm>
            <a:custGeom>
              <a:rect b="b" l="l" r="r" t="t"/>
              <a:pathLst>
                <a:path extrusionOk="0" h="9106" w="9138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-38067200" y="3470650"/>
              <a:ext cx="103200" cy="67750"/>
            </a:xfrm>
            <a:custGeom>
              <a:rect b="b" l="l" r="r" t="t"/>
              <a:pathLst>
                <a:path extrusionOk="0" h="2710" w="4128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9" name="Google Shape;7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6475" y="1174412"/>
            <a:ext cx="1089225" cy="1089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Google Shape;80;p1"/>
          <p:cNvGrpSpPr/>
          <p:nvPr/>
        </p:nvGrpSpPr>
        <p:grpSpPr>
          <a:xfrm>
            <a:off x="4437389" y="1304474"/>
            <a:ext cx="820008" cy="878061"/>
            <a:chOff x="1674750" y="3254050"/>
            <a:chExt cx="294575" cy="295375"/>
          </a:xfrm>
        </p:grpSpPr>
        <p:sp>
          <p:nvSpPr>
            <p:cNvPr id="81" name="Google Shape;81;p1"/>
            <p:cNvSpPr/>
            <p:nvPr/>
          </p:nvSpPr>
          <p:spPr>
            <a:xfrm>
              <a:off x="1691275" y="3351700"/>
              <a:ext cx="278050" cy="197725"/>
            </a:xfrm>
            <a:custGeom>
              <a:rect b="b" l="l" r="r" t="t"/>
              <a:pathLst>
                <a:path extrusionOk="0" h="7909" w="11122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1674750" y="3254050"/>
              <a:ext cx="277250" cy="197900"/>
            </a:xfrm>
            <a:custGeom>
              <a:rect b="b" l="l" r="r" t="t"/>
              <a:pathLst>
                <a:path extrusionOk="0" h="7916" w="1109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1727500" y="3306825"/>
              <a:ext cx="189075" cy="189050"/>
            </a:xfrm>
            <a:custGeom>
              <a:rect b="b" l="l" r="r" t="t"/>
              <a:pathLst>
                <a:path extrusionOk="0" h="7562" w="7563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"/>
          <p:cNvSpPr txBox="1"/>
          <p:nvPr/>
        </p:nvSpPr>
        <p:spPr>
          <a:xfrm>
            <a:off x="4167275" y="2208713"/>
            <a:ext cx="14274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fr" sz="10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1 heure maximum</a:t>
            </a:r>
            <a:endParaRPr b="1" i="0" sz="10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5857328" y="1433143"/>
            <a:ext cx="368186" cy="287081"/>
          </a:xfrm>
          <a:custGeom>
            <a:rect b="b" l="l" r="r" t="t"/>
            <a:pathLst>
              <a:path extrusionOk="0" h="9925" w="12729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213A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5857337" y="1934732"/>
            <a:ext cx="340573" cy="339271"/>
            <a:chOff x="2085450" y="842250"/>
            <a:chExt cx="483700" cy="481850"/>
          </a:xfrm>
        </p:grpSpPr>
        <p:sp>
          <p:nvSpPr>
            <p:cNvPr id="87" name="Google Shape;87;p1"/>
            <p:cNvSpPr/>
            <p:nvPr/>
          </p:nvSpPr>
          <p:spPr>
            <a:xfrm>
              <a:off x="2085525" y="926925"/>
              <a:ext cx="483625" cy="397175"/>
            </a:xfrm>
            <a:custGeom>
              <a:rect b="b" l="l" r="r" t="t"/>
              <a:pathLst>
                <a:path extrusionOk="0" h="15887" w="19345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2085450" y="1151875"/>
              <a:ext cx="143650" cy="87575"/>
            </a:xfrm>
            <a:custGeom>
              <a:rect b="b" l="l" r="r" t="t"/>
              <a:pathLst>
                <a:path extrusionOk="0" h="3503" w="5746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2274775" y="842250"/>
              <a:ext cx="294375" cy="197650"/>
            </a:xfrm>
            <a:custGeom>
              <a:rect b="b" l="l" r="r" t="t"/>
              <a:pathLst>
                <a:path extrusionOk="0" h="7906" w="11775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213A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1"/>
          <p:cNvSpPr txBox="1"/>
          <p:nvPr/>
        </p:nvSpPr>
        <p:spPr>
          <a:xfrm>
            <a:off x="6369750" y="1407775"/>
            <a:ext cx="748800" cy="3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" sz="8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S’exprimer</a:t>
            </a:r>
            <a:endParaRPr b="1" i="0" sz="8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369750" y="1848455"/>
            <a:ext cx="7488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fr" sz="8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Faire un choix</a:t>
            </a:r>
            <a:endParaRPr b="1" i="0" sz="8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 rot="-5400000">
            <a:off x="-1183950" y="7767900"/>
            <a:ext cx="32289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CYBER MALVEILLANCES 2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8331" y="6246052"/>
            <a:ext cx="265980" cy="23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28331" y="6597587"/>
            <a:ext cx="265980" cy="2348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2919300" y="1960800"/>
            <a:ext cx="7488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4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6 max</a:t>
            </a:r>
            <a:endParaRPr b="1" i="0" sz="14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1"/>
          <p:cNvGrpSpPr/>
          <p:nvPr/>
        </p:nvGrpSpPr>
        <p:grpSpPr>
          <a:xfrm>
            <a:off x="256842" y="507727"/>
            <a:ext cx="340573" cy="429935"/>
            <a:chOff x="-38129425" y="3222550"/>
            <a:chExt cx="228450" cy="315850"/>
          </a:xfrm>
        </p:grpSpPr>
        <p:sp>
          <p:nvSpPr>
            <p:cNvPr id="97" name="Google Shape;97;p1"/>
            <p:cNvSpPr/>
            <p:nvPr/>
          </p:nvSpPr>
          <p:spPr>
            <a:xfrm>
              <a:off x="-38129425" y="3222550"/>
              <a:ext cx="228450" cy="227650"/>
            </a:xfrm>
            <a:custGeom>
              <a:rect b="b" l="l" r="r" t="t"/>
              <a:pathLst>
                <a:path extrusionOk="0" h="9106" w="9138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-38067200" y="3470650"/>
              <a:ext cx="103200" cy="67750"/>
            </a:xfrm>
            <a:custGeom>
              <a:rect b="b" l="l" r="r" t="t"/>
              <a:pathLst>
                <a:path extrusionOk="0" h="2710" w="4128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440675" y="4245820"/>
            <a:ext cx="1756200" cy="33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450200" y="5736627"/>
            <a:ext cx="1756200" cy="33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40675" y="6612564"/>
            <a:ext cx="1756200" cy="33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431150" y="8620375"/>
            <a:ext cx="2712000" cy="33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40675" y="3230039"/>
            <a:ext cx="1756200" cy="33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440675" y="2250252"/>
            <a:ext cx="1756200" cy="33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440675" y="891964"/>
            <a:ext cx="1756200" cy="33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03527" y="331078"/>
            <a:ext cx="58338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r" sz="25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Déroulé</a:t>
            </a:r>
            <a:endParaRPr b="1" i="0" sz="25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 flipH="1" rot="5400000">
            <a:off x="5512050" y="7847975"/>
            <a:ext cx="32349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CYBER MALVEILLANCES 2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468650" y="891964"/>
            <a:ext cx="5946000" cy="81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Fira Sans Medium"/>
              <a:buAutoNum type="arabicPeriod"/>
            </a:pPr>
            <a:r>
              <a:rPr b="0" i="0" lang="fr" sz="1100" u="none" cap="none" strike="noStrike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Introduction</a:t>
            </a:r>
            <a:endParaRPr b="0" i="0" sz="1100" u="none" cap="none" strike="noStrike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(diapo 1)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Introduisez l'atelier en rappelant aux </a:t>
            </a:r>
            <a:r>
              <a:rPr lang="fr" sz="1100">
                <a:solidFill>
                  <a:srgbClr val="213A8E"/>
                </a:solidFill>
                <a:highlight>
                  <a:srgbClr val="FFFFFF"/>
                </a:highlight>
              </a:rPr>
              <a:t>stagiaire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 qu’internet facilite la malveillance. Demandez aux </a:t>
            </a:r>
            <a:r>
              <a:rPr lang="fr" sz="1100">
                <a:solidFill>
                  <a:schemeClr val="dk1"/>
                </a:solidFill>
                <a:highlight>
                  <a:schemeClr val="lt1"/>
                </a:highlight>
              </a:rPr>
              <a:t>stagiaires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 elles / ils savent ce que veut dire malveillance ?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 elles / ils ont des exemples de malveillances sur internet ?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13A8E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Fira Sans Medium"/>
              <a:buAutoNum type="arabicPeriod" startAt="2"/>
            </a:pPr>
            <a:r>
              <a:rPr b="0" i="0" lang="fr" sz="1100" u="none" cap="none" strike="noStrike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Expression</a:t>
            </a:r>
            <a:endParaRPr b="0" i="0" sz="1100" u="none" cap="none" strike="noStrike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(diapos 2 et 3) 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Projetez une première fois la vidéo et demandez aux </a:t>
            </a:r>
            <a:r>
              <a:rPr lang="fr" sz="1100">
                <a:solidFill>
                  <a:schemeClr val="dk1"/>
                </a:solidFill>
                <a:highlight>
                  <a:schemeClr val="lt1"/>
                </a:highlight>
              </a:rPr>
              <a:t>stagiaires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de dire ce qu’elles / ils ont compris après une première projection.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213A8E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Fira Sans Medium"/>
              <a:buAutoNum type="arabicPeriod" startAt="3"/>
            </a:pPr>
            <a:r>
              <a:rPr b="0" i="0" lang="fr" sz="1100" u="none" cap="none" strike="noStrike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Compréhension</a:t>
            </a:r>
            <a:endParaRPr b="0" i="0" sz="1100" u="none" cap="none" strike="noStrike">
              <a:solidFill>
                <a:schemeClr val="dk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(diapos 4 à 9)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Passez la vidéo une seconde fois et démarrer le quiz de compréhension de la première partie.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213A8E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Fira Sans Medium"/>
              <a:buAutoNum type="arabicPeriod" startAt="4"/>
            </a:pPr>
            <a:r>
              <a:rPr b="0" i="0" lang="fr" sz="1100" u="none" cap="none" strike="noStrike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Expression</a:t>
            </a:r>
            <a:endParaRPr b="0" i="0" sz="1100" u="none" cap="none" strike="noStrike">
              <a:solidFill>
                <a:schemeClr val="dk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(diapos 10 et 11 ) 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Demandez aux </a:t>
            </a:r>
            <a:r>
              <a:rPr lang="fr" sz="1100">
                <a:solidFill>
                  <a:schemeClr val="dk1"/>
                </a:solidFill>
                <a:highlight>
                  <a:schemeClr val="lt1"/>
                </a:highlight>
              </a:rPr>
              <a:t>stagiaires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si elles / ils ont déjà reçu des messages ou des mails tels que décrit dans la vidéo. Projetez les différentes propositions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On me propose un cadeau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On me demande de l’argent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On me propose une rencontre amoureuse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13A8E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Fira Sans Medium"/>
              <a:buAutoNum type="arabicPeriod" startAt="5"/>
            </a:pPr>
            <a:r>
              <a:rPr b="0" i="0" lang="fr" sz="1100" u="none" cap="none" strike="noStrike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Compréhension</a:t>
            </a:r>
            <a:r>
              <a:rPr b="0" i="0" lang="fr" sz="1100" u="none" cap="none" strike="noStrik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:</a:t>
            </a:r>
            <a:endParaRPr b="0" i="0" sz="1100" u="none" cap="none" strike="noStrike">
              <a:solidFill>
                <a:schemeClr val="dk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(diapos 12 à 15)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Repassez une </a:t>
            </a:r>
            <a:r>
              <a:rPr lang="fr" sz="1100">
                <a:solidFill>
                  <a:srgbClr val="213A8E"/>
                </a:solidFill>
                <a:highlight>
                  <a:srgbClr val="FFFFFF"/>
                </a:highlight>
              </a:rPr>
              <a:t>3e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 fois la vidéo et répondez au reste du quiz.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213A8E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Fira Sans Medium"/>
              <a:buAutoNum type="arabicPeriod" startAt="6"/>
            </a:pPr>
            <a:r>
              <a:rPr b="0" i="0" lang="fr" sz="1100" u="none" cap="none" strike="noStrike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Synthèse</a:t>
            </a:r>
            <a:endParaRPr b="0" i="0" sz="1100" u="none" cap="none" strike="noStrike">
              <a:solidFill>
                <a:schemeClr val="dk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(diapos 16 à 18)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Finissez l’atelier en recensant avec les </a:t>
            </a:r>
            <a:r>
              <a:rPr lang="fr" sz="1100">
                <a:solidFill>
                  <a:schemeClr val="dk1"/>
                </a:solidFill>
                <a:highlight>
                  <a:schemeClr val="lt1"/>
                </a:highlight>
              </a:rPr>
              <a:t>stagiaires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des bonnes pratiques face aux tentatives d’arnaques. Proposez leur ces différentes propositions et demandez leur leurs avis ? Si c’est des pratiques qu’elles / ils ont déjà intégrées ? Si elles / ils se sentent plus rassurées face aux arnaques avec ces bonnes pratiques ?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Je ne clique pas sur un lien quand je ne suis pas sur de la provenance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Je ne réponds pas quand je ne connais pas l</a:t>
            </a:r>
            <a:r>
              <a:rPr lang="fr" sz="1100">
                <a:solidFill>
                  <a:srgbClr val="213A8E"/>
                </a:solidFill>
                <a:highlight>
                  <a:srgbClr val="FFFFFF"/>
                </a:highlight>
              </a:rPr>
              <a:t>a personne qui l’a expédié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Je demande de l’aide quand j’ai un doute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3A8E"/>
              </a:buClr>
              <a:buSzPts val="1100"/>
              <a:buFont typeface="Arial"/>
              <a:buChar char="●"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Je supprime les mails et messages d’arnaques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13A8E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Fira Sans Medium"/>
              <a:buAutoNum type="arabicPeriod" startAt="7"/>
            </a:pPr>
            <a:r>
              <a:rPr b="0" i="0" lang="fr" sz="1100" u="none" cap="none" strike="noStrike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Reformulation et conclusion</a:t>
            </a:r>
            <a:endParaRPr b="0" i="0" sz="1100" u="none" cap="none" strike="noStrike">
              <a:solidFill>
                <a:schemeClr val="l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Avant de clore l'atelier et de quitter le groupe, demandez à chacu</a:t>
            </a:r>
            <a:r>
              <a:rPr lang="fr" sz="1100">
                <a:solidFill>
                  <a:srgbClr val="213A8E"/>
                </a:solidFill>
                <a:highlight>
                  <a:srgbClr val="FFFFFF"/>
                </a:highlight>
              </a:rPr>
              <a:t>n et chacun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de dire ce qui lui a paru important dans l’atelier aujourd’hui et de donner une bonne pratique quand on reçoit un mail ou un sms d’arnaque.</a:t>
            </a:r>
            <a:endParaRPr b="0" i="0" sz="1100" u="none" cap="none" strike="noStrike">
              <a:solidFill>
                <a:srgbClr val="213A8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2"/>
          <p:cNvGrpSpPr/>
          <p:nvPr/>
        </p:nvGrpSpPr>
        <p:grpSpPr>
          <a:xfrm>
            <a:off x="6962442" y="507727"/>
            <a:ext cx="340573" cy="429935"/>
            <a:chOff x="-38129425" y="3222550"/>
            <a:chExt cx="228450" cy="315850"/>
          </a:xfrm>
        </p:grpSpPr>
        <p:sp>
          <p:nvSpPr>
            <p:cNvPr id="114" name="Google Shape;114;p2"/>
            <p:cNvSpPr/>
            <p:nvPr/>
          </p:nvSpPr>
          <p:spPr>
            <a:xfrm>
              <a:off x="-38129425" y="3222550"/>
              <a:ext cx="228450" cy="227650"/>
            </a:xfrm>
            <a:custGeom>
              <a:rect b="b" l="l" r="r" t="t"/>
              <a:pathLst>
                <a:path extrusionOk="0" h="9106" w="9138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38067200" y="3470650"/>
              <a:ext cx="103200" cy="67750"/>
            </a:xfrm>
            <a:custGeom>
              <a:rect b="b" l="l" r="r" t="t"/>
              <a:pathLst>
                <a:path extrusionOk="0" h="2710" w="4128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1180350" y="5533950"/>
            <a:ext cx="5533200" cy="392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1108202" y="379189"/>
            <a:ext cx="58338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r" sz="25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Conseils</a:t>
            </a:r>
            <a:endParaRPr b="1" i="0" sz="25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 rot="-5400000">
            <a:off x="-1183950" y="7767900"/>
            <a:ext cx="32289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fr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CYBER MALVEILLANCES 2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2376900" y="1113675"/>
            <a:ext cx="4784400" cy="9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Pour faire face à des potentielles problématiques liées à des troubles de l’inhibition des </a:t>
            </a:r>
            <a:r>
              <a:rPr lang="fr" sz="1100">
                <a:solidFill>
                  <a:srgbClr val="213A8E"/>
                </a:solidFill>
                <a:highlight>
                  <a:srgbClr val="FFFFFF"/>
                </a:highlight>
              </a:rPr>
              <a:t>stagiaires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équipez-vous et présentez aux </a:t>
            </a:r>
            <a:r>
              <a:rPr lang="fr" sz="1100">
                <a:solidFill>
                  <a:schemeClr val="dk1"/>
                </a:solidFill>
                <a:highlight>
                  <a:schemeClr val="lt1"/>
                </a:highlight>
              </a:rPr>
              <a:t>stagiaires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un dispositif type “bâton de parole”. Si </a:t>
            </a:r>
            <a:r>
              <a:rPr lang="fr" sz="1100">
                <a:solidFill>
                  <a:srgbClr val="213A8E"/>
                </a:solidFill>
                <a:highlight>
                  <a:srgbClr val="FFFFFF"/>
                </a:highlight>
              </a:rPr>
              <a:t>des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" sz="1100">
                <a:solidFill>
                  <a:schemeClr val="dk1"/>
                </a:solidFill>
                <a:highlight>
                  <a:schemeClr val="lt1"/>
                </a:highlight>
              </a:rPr>
              <a:t>stagiaires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ont des difficultés de préhension, </a:t>
            </a:r>
            <a:r>
              <a:rPr lang="fr" sz="1100">
                <a:solidFill>
                  <a:srgbClr val="213A8E"/>
                </a:solidFill>
                <a:highlight>
                  <a:srgbClr val="FFFFFF"/>
                </a:highlight>
              </a:rPr>
              <a:t>faites vous-même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voyager le “bâton de parole”.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1049138" y="2677075"/>
            <a:ext cx="47844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Demandez régulièrement aux </a:t>
            </a:r>
            <a:r>
              <a:rPr lang="fr" sz="1100">
                <a:solidFill>
                  <a:schemeClr val="dk1"/>
                </a:solidFill>
                <a:highlight>
                  <a:schemeClr val="lt1"/>
                </a:highlight>
              </a:rPr>
              <a:t>stagiaires</a:t>
            </a: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de reformuler ce que vous dites, ce qu’elles / ils font, ce qu’elles / ils vont faire, etc. par divers moyens (oral, écrit, montrer, etc.). Ça facilite “l’inscription” dans la mémoire.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50" y="1030713"/>
            <a:ext cx="1153225" cy="115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4725" y="2529638"/>
            <a:ext cx="1170374" cy="117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1850" y="5360184"/>
            <a:ext cx="1363500" cy="13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1305900" y="6111600"/>
            <a:ext cx="5282100" cy="26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Le dictionnaire Larousse définit la malveillance comme </a:t>
            </a:r>
            <a:endParaRPr b="1" i="0" sz="12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« avoir l’intention de nuire ». </a:t>
            </a:r>
            <a:endParaRPr b="1" i="0" sz="12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Cela veut dire qu’il existe, sur internet, comme dans la vraie vie, </a:t>
            </a:r>
            <a:endParaRPr b="1" i="0" sz="12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des gens qui, intentionnellement, vont chercher à faire du mal. </a:t>
            </a:r>
            <a:endParaRPr b="1" i="0" sz="12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Par exemple : </a:t>
            </a:r>
            <a:endParaRPr b="1" i="0" sz="12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▪ en volant mes données personnelles </a:t>
            </a:r>
            <a:endParaRPr b="1" i="0" sz="12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▪ en essayant de m’arnaquer avec des faux sites ou </a:t>
            </a:r>
            <a:endParaRPr b="1" i="0" sz="12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de fausses informations </a:t>
            </a:r>
            <a:endParaRPr b="1" i="0" sz="12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▪ en essayant d’abuser de moi. </a:t>
            </a:r>
            <a:endParaRPr b="1" i="0" sz="12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Pour éviter la malveillance, il faut déjà savoir que cela existe et essayer de faire attention.</a:t>
            </a:r>
            <a:br>
              <a:rPr b="1" i="0" lang="fr" sz="12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fr" sz="12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Il faut aussi savoir comment agir face à une arnaque.</a:t>
            </a:r>
            <a:endParaRPr b="1" i="0" sz="12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fr" sz="1200" u="none" cap="none" strike="noStrike">
                <a:solidFill>
                  <a:srgbClr val="213A8E"/>
                </a:solidFill>
                <a:latin typeface="Arial"/>
                <a:ea typeface="Arial"/>
                <a:cs typeface="Arial"/>
                <a:sym typeface="Arial"/>
              </a:rPr>
              <a:t>Source : Isabelle de Groot, Le pas de coté</a:t>
            </a:r>
            <a:endParaRPr b="1" i="1" sz="12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9987" y="3975663"/>
            <a:ext cx="1251549" cy="125154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 txBox="1"/>
          <p:nvPr/>
        </p:nvSpPr>
        <p:spPr>
          <a:xfrm>
            <a:off x="2300700" y="4200575"/>
            <a:ext cx="47844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213A8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Même si le film est court, n’hésitez pas à le projeter plusieurs fois. Et, si le support de discussion s’appuie sur des parties différentes du film, projetez-le tout le temps en entier pour garder le sens général et faciliter la compréhension.</a:t>
            </a:r>
            <a:endParaRPr b="0" i="0" sz="1100" u="none" cap="none" strike="noStrike">
              <a:solidFill>
                <a:srgbClr val="213A8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p3"/>
          <p:cNvGrpSpPr/>
          <p:nvPr/>
        </p:nvGrpSpPr>
        <p:grpSpPr>
          <a:xfrm>
            <a:off x="256842" y="507727"/>
            <a:ext cx="340573" cy="429935"/>
            <a:chOff x="-38129425" y="3222550"/>
            <a:chExt cx="228450" cy="315850"/>
          </a:xfrm>
        </p:grpSpPr>
        <p:sp>
          <p:nvSpPr>
            <p:cNvPr id="132" name="Google Shape;132;p3"/>
            <p:cNvSpPr/>
            <p:nvPr/>
          </p:nvSpPr>
          <p:spPr>
            <a:xfrm>
              <a:off x="-38129425" y="3222550"/>
              <a:ext cx="228450" cy="227650"/>
            </a:xfrm>
            <a:custGeom>
              <a:rect b="b" l="l" r="r" t="t"/>
              <a:pathLst>
                <a:path extrusionOk="0" h="9106" w="9138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-38067200" y="3470650"/>
              <a:ext cx="103200" cy="67750"/>
            </a:xfrm>
            <a:custGeom>
              <a:rect b="b" l="l" r="r" t="t"/>
              <a:pathLst>
                <a:path extrusionOk="0" h="2710" w="4128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213A8E"/>
      </a:dk1>
      <a:lt1>
        <a:srgbClr val="FFFFFF"/>
      </a:lt1>
      <a:dk2>
        <a:srgbClr val="595959"/>
      </a:dk2>
      <a:lt2>
        <a:srgbClr val="EEEEEE"/>
      </a:lt2>
      <a:accent1>
        <a:srgbClr val="78D2AA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