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Fira Sans Black"/>
      <p:bold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Fira Sans ExtraBold"/>
      <p:bold r:id="rId30"/>
      <p:boldItalic r:id="rId31"/>
    </p:embeddedFont>
    <p:embeddedFont>
      <p:font typeface="Fira Sans"/>
      <p:regular r:id="rId32"/>
      <p:bold r:id="rId33"/>
      <p:italic r:id="rId34"/>
      <p:boldItalic r:id="rId35"/>
    </p:embeddedFont>
    <p:embeddedFont>
      <p:font typeface="Barl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798041-AE80-406F-9F64-B0A0989ABEAC}">
  <a:tblStyle styleId="{C0798041-AE80-406F-9F64-B0A0989ABE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FiraSansBlack-bold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FiraSansBlack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Bold-boldItalic.fntdata"/><Relationship Id="rId30" Type="http://schemas.openxmlformats.org/officeDocument/2006/relationships/font" Target="fonts/FiraSansExtraBold-bold.fntdata"/><Relationship Id="rId11" Type="http://schemas.openxmlformats.org/officeDocument/2006/relationships/slide" Target="slides/slide6.xml"/><Relationship Id="rId33" Type="http://schemas.openxmlformats.org/officeDocument/2006/relationships/font" Target="fonts/FiraSans-bold.fntdata"/><Relationship Id="rId10" Type="http://schemas.openxmlformats.org/officeDocument/2006/relationships/slide" Target="slides/slide5.xml"/><Relationship Id="rId32" Type="http://schemas.openxmlformats.org/officeDocument/2006/relationships/font" Target="fonts/FiraSans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-italic.fntdata"/><Relationship Id="rId15" Type="http://schemas.openxmlformats.org/officeDocument/2006/relationships/slide" Target="slides/slide10.xml"/><Relationship Id="rId37" Type="http://schemas.openxmlformats.org/officeDocument/2006/relationships/font" Target="fonts/Barlow-bold.fntdata"/><Relationship Id="rId14" Type="http://schemas.openxmlformats.org/officeDocument/2006/relationships/slide" Target="slides/slide9.xml"/><Relationship Id="rId36" Type="http://schemas.openxmlformats.org/officeDocument/2006/relationships/font" Target="fonts/Barlow-regular.fntdata"/><Relationship Id="rId17" Type="http://schemas.openxmlformats.org/officeDocument/2006/relationships/slide" Target="slides/slide12.xml"/><Relationship Id="rId39" Type="http://schemas.openxmlformats.org/officeDocument/2006/relationships/font" Target="fonts/Barlow-boldItalic.fntdata"/><Relationship Id="rId16" Type="http://schemas.openxmlformats.org/officeDocument/2006/relationships/slide" Target="slides/slide11.xml"/><Relationship Id="rId38" Type="http://schemas.openxmlformats.org/officeDocument/2006/relationships/font" Target="fonts/Barlow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632a7b9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632a7b9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15d0b406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15d0b406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15d0b406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15d0b406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15d0b406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15d0b406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15d0b406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15d0b406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15d0b406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15d0b406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15d0b406e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15d0b406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15d0b406e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15d0b406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15d0b406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15d0b406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15d0b406e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15d0b406e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15d0b40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15d0b40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15d0b40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15d0b40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15d0b406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15d0b406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15d0b406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15d0b406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15d0b406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15d0b406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15d0b406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15d0b406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15d0b406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15d0b406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15d0b406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15d0b406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 1">
  <p:cSld name="BLANK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/>
        </p:nvSpPr>
        <p:spPr>
          <a:xfrm>
            <a:off x="633600" y="4663225"/>
            <a:ext cx="734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i="1" sz="80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53" name="Google Shape;53;p11"/>
          <p:cNvGrpSpPr/>
          <p:nvPr/>
        </p:nvGrpSpPr>
        <p:grpSpPr>
          <a:xfrm>
            <a:off x="156718" y="316341"/>
            <a:ext cx="340573" cy="429935"/>
            <a:chOff x="-38129425" y="3222550"/>
            <a:chExt cx="228450" cy="315850"/>
          </a:xfrm>
        </p:grpSpPr>
        <p:sp>
          <p:nvSpPr>
            <p:cNvPr id="54" name="Google Shape;54;p11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cartes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14</a:t>
            </a:r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10"/>
          <p:cNvGrpSpPr/>
          <p:nvPr/>
        </p:nvGrpSpPr>
        <p:grpSpPr>
          <a:xfrm>
            <a:off x="147179" y="202645"/>
            <a:ext cx="339253" cy="339253"/>
            <a:chOff x="5049725" y="3806450"/>
            <a:chExt cx="481825" cy="481825"/>
          </a:xfrm>
        </p:grpSpPr>
        <p:sp>
          <p:nvSpPr>
            <p:cNvPr id="45" name="Google Shape;45;p10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8" name="Google Shape;48;p10"/>
          <p:cNvGraphicFramePr/>
          <p:nvPr/>
        </p:nvGraphicFramePr>
        <p:xfrm>
          <a:off x="1255650" y="2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{C0798041-AE80-406F-9F64-B0A0989ABEAC}</a:tableStyleId>
              </a:tblPr>
              <a:tblGrid>
                <a:gridCol w="1658175"/>
                <a:gridCol w="1658175"/>
                <a:gridCol w="1658175"/>
                <a:gridCol w="1658175"/>
              </a:tblGrid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5" Type="http://schemas.openxmlformats.org/officeDocument/2006/relationships/image" Target="../media/image15.jpg"/><Relationship Id="rId6" Type="http://schemas.openxmlformats.org/officeDocument/2006/relationships/image" Target="../media/image7.jp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5.jp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69bP_c_gR-Y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38" y="645388"/>
            <a:ext cx="3852724" cy="38527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723000" y="996975"/>
            <a:ext cx="8307600" cy="2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Avez vous déjà reçu des mails ou des sms pareils</a:t>
            </a:r>
            <a:r>
              <a:rPr b="1" lang="en" sz="4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?</a:t>
            </a:r>
            <a:endParaRPr b="1" sz="4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075" y="2903675"/>
            <a:ext cx="1438175" cy="14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600" y="2903675"/>
            <a:ext cx="1438175" cy="14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75" y="1806925"/>
            <a:ext cx="1660600" cy="16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826" y="1221829"/>
            <a:ext cx="2201723" cy="320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5">
            <a:alphaModFix/>
          </a:blip>
          <a:srcRect b="0" l="0" r="0" t="46584"/>
          <a:stretch/>
        </p:blipFill>
        <p:spPr>
          <a:xfrm>
            <a:off x="3933097" y="1221829"/>
            <a:ext cx="2422545" cy="316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6">
            <a:alphaModFix/>
          </a:blip>
          <a:srcRect b="26389" l="0" r="0" t="0"/>
          <a:stretch/>
        </p:blipFill>
        <p:spPr>
          <a:xfrm>
            <a:off x="2128000" y="1221825"/>
            <a:ext cx="1660612" cy="30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4363" y="268250"/>
            <a:ext cx="767875" cy="7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5850" y="268250"/>
            <a:ext cx="852475" cy="8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2450" y="268238"/>
            <a:ext cx="852475" cy="8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4294967295" type="ctrTitle"/>
          </p:nvPr>
        </p:nvSpPr>
        <p:spPr>
          <a:xfrm>
            <a:off x="9117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932475" y="1922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C’est bien, elle va avoir de l’argent.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932475" y="29089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Ce n’est pas bien, c’est une arnaque.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" name="Google Shape;177;p23"/>
          <p:cNvSpPr txBox="1"/>
          <p:nvPr>
            <p:ph idx="4294967295" type="ctrTitle"/>
          </p:nvPr>
        </p:nvSpPr>
        <p:spPr>
          <a:xfrm>
            <a:off x="911700" y="9551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 message promet de l’argent.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 femme clique sur le lien.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275" y="1045187"/>
            <a:ext cx="587963" cy="5879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350" y="1922200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4750" y="2885575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4294967295" type="ctrTitle"/>
          </p:nvPr>
        </p:nvSpPr>
        <p:spPr>
          <a:xfrm>
            <a:off x="9879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1008675" y="1922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C’est bien, elle va avoir de l’argent.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1008675" y="2908975"/>
            <a:ext cx="7319100" cy="8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Ce n’est pas bien, c’est une arnaque.</a:t>
            </a:r>
            <a:endParaRPr sz="2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p24"/>
          <p:cNvSpPr txBox="1"/>
          <p:nvPr>
            <p:ph idx="4294967295" type="ctrTitle"/>
          </p:nvPr>
        </p:nvSpPr>
        <p:spPr>
          <a:xfrm>
            <a:off x="987900" y="9551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 message promet de l’argent.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 dame clique sur le lien.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475" y="1045187"/>
            <a:ext cx="587963" cy="5879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550" y="1922200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950" y="2885575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4294967295" type="ctrTitle"/>
          </p:nvPr>
        </p:nvSpPr>
        <p:spPr>
          <a:xfrm>
            <a:off x="9879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008675" y="1541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Pour récupérer mes données personnelles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1008675" y="25279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Pour me prendre de l’argent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" name="Google Shape;201;p25"/>
          <p:cNvSpPr txBox="1"/>
          <p:nvPr>
            <p:ph idx="4294967295" type="ctrTitle"/>
          </p:nvPr>
        </p:nvSpPr>
        <p:spPr>
          <a:xfrm>
            <a:off x="987900" y="878925"/>
            <a:ext cx="65373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Pourquoi les arnaqueurs envoient de faux messages ?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50" y="2504575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1008675" y="351475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Pour devenir ami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600" y="1562050"/>
            <a:ext cx="745650" cy="7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775" y="3561550"/>
            <a:ext cx="745650" cy="7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idx="4294967295" type="ctrTitle"/>
          </p:nvPr>
        </p:nvSpPr>
        <p:spPr>
          <a:xfrm>
            <a:off x="9117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856275" y="1693600"/>
            <a:ext cx="7319100" cy="8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highlight>
                  <a:schemeClr val="dk1"/>
                </a:highlight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000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Pour récupérer mes données personnelles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856275" y="2680375"/>
            <a:ext cx="7319100" cy="8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Pour me prendre de l’argent</a:t>
            </a:r>
            <a:endParaRPr sz="2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" name="Google Shape;214;p26"/>
          <p:cNvSpPr txBox="1"/>
          <p:nvPr>
            <p:ph idx="4294967295" type="ctrTitle"/>
          </p:nvPr>
        </p:nvSpPr>
        <p:spPr>
          <a:xfrm>
            <a:off x="911700" y="955125"/>
            <a:ext cx="65373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Pourquoi les arnaqueurs envoient de faux messages ?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50" y="2656975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856275" y="366715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Pour devenir ami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200" y="1714450"/>
            <a:ext cx="745650" cy="7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2375" y="3713950"/>
            <a:ext cx="745650" cy="7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/>
        </p:nvSpPr>
        <p:spPr>
          <a:xfrm>
            <a:off x="799200" y="768375"/>
            <a:ext cx="8307600" cy="2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Qu’est ce que je fais quand </a:t>
            </a:r>
            <a:endParaRPr b="1" sz="4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je reçois un message bizarre </a:t>
            </a:r>
            <a:r>
              <a:rPr b="1" lang="en" sz="4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b="1" sz="4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099" y="2628800"/>
            <a:ext cx="1777626" cy="177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425" y="113925"/>
            <a:ext cx="2625027" cy="38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46584"/>
          <a:stretch/>
        </p:blipFill>
        <p:spPr>
          <a:xfrm>
            <a:off x="912826" y="113925"/>
            <a:ext cx="2926500" cy="382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97604">
            <a:off x="1390808" y="1686263"/>
            <a:ext cx="2934554" cy="293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925" y="1912674"/>
            <a:ext cx="2481725" cy="24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370150" y="1855625"/>
            <a:ext cx="3582000" cy="2980200"/>
          </a:xfrm>
          <a:prstGeom prst="mathMultiply">
            <a:avLst>
              <a:gd fmla="val 7931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5532075" y="1936875"/>
            <a:ext cx="3763500" cy="2822700"/>
          </a:xfrm>
          <a:prstGeom prst="mathMultiply">
            <a:avLst>
              <a:gd fmla="val 7931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850" y="1097913"/>
            <a:ext cx="2947675" cy="29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500" y="1024775"/>
            <a:ext cx="2947675" cy="29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1876254" y="245340"/>
            <a:ext cx="5647939" cy="4265313"/>
            <a:chOff x="1917372" y="1288466"/>
            <a:chExt cx="2993079" cy="2405568"/>
          </a:xfrm>
        </p:grpSpPr>
        <p:sp>
          <p:nvSpPr>
            <p:cNvPr id="67" name="Google Shape;67;p13"/>
            <p:cNvSpPr/>
            <p:nvPr/>
          </p:nvSpPr>
          <p:spPr>
            <a:xfrm>
              <a:off x="2962748" y="2186357"/>
              <a:ext cx="902196" cy="1507677"/>
            </a:xfrm>
            <a:custGeom>
              <a:rect b="b" l="l" r="r" t="t"/>
              <a:pathLst>
                <a:path extrusionOk="0" h="92453" w="55324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8D8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962748" y="2186357"/>
              <a:ext cx="902196" cy="1507677"/>
            </a:xfrm>
            <a:custGeom>
              <a:rect b="b" l="l" r="r" t="t"/>
              <a:pathLst>
                <a:path extrusionOk="0" h="92453" w="55324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rgbClr val="DED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917372" y="1288466"/>
              <a:ext cx="2993079" cy="1995402"/>
            </a:xfrm>
            <a:custGeom>
              <a:rect b="b" l="l" r="r" t="t"/>
              <a:pathLst>
                <a:path extrusionOk="0" h="122361" w="18354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917372" y="2984544"/>
              <a:ext cx="2993079" cy="299324"/>
            </a:xfrm>
            <a:custGeom>
              <a:rect b="b" l="l" r="r" t="t"/>
              <a:pathLst>
                <a:path extrusionOk="0" h="18355" w="18354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rgbClr val="DED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363961" y="3084313"/>
              <a:ext cx="99753" cy="99786"/>
            </a:xfrm>
            <a:custGeom>
              <a:rect b="b" l="l" r="r" t="t"/>
              <a:pathLst>
                <a:path extrusionOk="0" h="6119" w="6117">
                  <a:moveTo>
                    <a:pt x="3059" y="0"/>
                  </a:moveTo>
                  <a:cubicBezTo>
                    <a:pt x="1370" y="0"/>
                    <a:pt x="0" y="1370"/>
                    <a:pt x="0" y="3059"/>
                  </a:cubicBezTo>
                  <a:cubicBezTo>
                    <a:pt x="0" y="4749"/>
                    <a:pt x="1370" y="6118"/>
                    <a:pt x="3059" y="6118"/>
                  </a:cubicBezTo>
                  <a:cubicBezTo>
                    <a:pt x="4747" y="6118"/>
                    <a:pt x="6117" y="4749"/>
                    <a:pt x="6117" y="3059"/>
                  </a:cubicBezTo>
                  <a:cubicBezTo>
                    <a:pt x="6117" y="1370"/>
                    <a:pt x="4747" y="0"/>
                    <a:pt x="305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120490" y="3283851"/>
              <a:ext cx="586711" cy="78276"/>
            </a:xfrm>
            <a:custGeom>
              <a:rect b="b" l="l" r="r" t="t"/>
              <a:pathLst>
                <a:path extrusionOk="0" h="4800" w="35978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017076" y="1388251"/>
              <a:ext cx="2793524" cy="1485466"/>
            </a:xfrm>
            <a:custGeom>
              <a:rect b="b" l="l" r="r" t="t"/>
              <a:pathLst>
                <a:path extrusionOk="0" h="91091" w="171303">
                  <a:moveTo>
                    <a:pt x="0" y="1"/>
                  </a:moveTo>
                  <a:lnTo>
                    <a:pt x="0" y="91090"/>
                  </a:lnTo>
                  <a:lnTo>
                    <a:pt x="171303" y="91090"/>
                  </a:lnTo>
                  <a:lnTo>
                    <a:pt x="17130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" name="Google Shape;74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169" y="427651"/>
            <a:ext cx="5249684" cy="26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646800" y="1408050"/>
            <a:ext cx="8307600" cy="2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Racontez avec vos mots </a:t>
            </a:r>
            <a:endParaRPr b="1" sz="4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ce qu’il se passe dans la vidéo ?</a:t>
            </a:r>
            <a:endParaRPr b="1" sz="4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835500" y="3533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87" name="Google Shape;87;p15"/>
          <p:cNvSpPr txBox="1"/>
          <p:nvPr>
            <p:ph idx="4294967295" type="ctrTitle"/>
          </p:nvPr>
        </p:nvSpPr>
        <p:spPr>
          <a:xfrm>
            <a:off x="835500" y="1031325"/>
            <a:ext cx="65373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Qui a appelé le père ?</a:t>
            </a:r>
            <a:endParaRPr sz="2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56275" y="19984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Un garage automobile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856275" y="29851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Une banque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500" y="2985175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500" y="1998400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4294967295" type="ctrTitle"/>
          </p:nvPr>
        </p:nvSpPr>
        <p:spPr>
          <a:xfrm>
            <a:off x="8355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835500" y="955125"/>
            <a:ext cx="65373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Qui a appelé le père ?</a:t>
            </a:r>
            <a:endParaRPr sz="2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856275" y="1922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Un garage automobile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856275" y="2908975"/>
            <a:ext cx="7319100" cy="81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Une banque</a:t>
            </a:r>
            <a:endParaRPr sz="2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500" y="2908975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500" y="1922200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294967295" type="ctrTitle"/>
          </p:nvPr>
        </p:nvSpPr>
        <p:spPr>
          <a:xfrm>
            <a:off x="835500" y="3533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856275" y="19984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Elle achète une voiture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856275" y="29851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Elle ne répond pas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9500" y="2985175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9500" y="1998400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idx="4294967295" type="ctrTitle"/>
          </p:nvPr>
        </p:nvSpPr>
        <p:spPr>
          <a:xfrm>
            <a:off x="835500" y="10313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 femme a reçu un mail.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Elle pense recevoir un héritage.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Que fait-elle ?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6600" y="1031325"/>
            <a:ext cx="872475" cy="8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4294967295" type="ctrTitle"/>
          </p:nvPr>
        </p:nvSpPr>
        <p:spPr>
          <a:xfrm>
            <a:off x="9117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21" name="Google Shape;121;p18"/>
          <p:cNvSpPr txBox="1"/>
          <p:nvPr>
            <p:ph idx="4294967295" type="ctrTitle"/>
          </p:nvPr>
        </p:nvSpPr>
        <p:spPr>
          <a:xfrm>
            <a:off x="911700" y="9551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 femme a reçu un mail.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Elle pense recevoir un héritage.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Que fait-elle</a:t>
            </a: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?</a:t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800" y="955125"/>
            <a:ext cx="872475" cy="8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932475" y="1922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Elle achète une voiture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932475" y="2908975"/>
            <a:ext cx="7319100" cy="8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Elle ne répond pas</a:t>
            </a:r>
            <a:endParaRPr sz="2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700" y="2908975"/>
            <a:ext cx="813300" cy="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5700" y="1922200"/>
            <a:ext cx="813300" cy="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4294967295" type="ctrTitle"/>
          </p:nvPr>
        </p:nvSpPr>
        <p:spPr>
          <a:xfrm>
            <a:off x="911700" y="2771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932475" y="1922200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Le cadeau est trop beau pour être vrai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932475" y="29089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Les mines de diamants n’existent pas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" name="Google Shape;135;p19"/>
          <p:cNvSpPr txBox="1"/>
          <p:nvPr>
            <p:ph idx="4294967295" type="ctrTitle"/>
          </p:nvPr>
        </p:nvSpPr>
        <p:spPr>
          <a:xfrm>
            <a:off x="911700" y="9551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Pour vous, pourquoi c’est une arnaque ?</a:t>
            </a:r>
            <a:endParaRPr sz="2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347" y="1922193"/>
            <a:ext cx="813300" cy="8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350" y="2908975"/>
            <a:ext cx="813300" cy="81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4294967295" type="ctrTitle"/>
          </p:nvPr>
        </p:nvSpPr>
        <p:spPr>
          <a:xfrm>
            <a:off x="911700" y="353325"/>
            <a:ext cx="5265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Compréhension</a:t>
            </a:r>
            <a:endParaRPr>
              <a:solidFill>
                <a:schemeClr val="accen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932475" y="1998400"/>
            <a:ext cx="7319100" cy="813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A. </a:t>
            </a:r>
            <a:r>
              <a:rPr lang="en" sz="2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Le cadeau est trop beau pour être vrai</a:t>
            </a:r>
            <a:endParaRPr sz="2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932475" y="2985175"/>
            <a:ext cx="7319100" cy="8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ra Sans Black"/>
                <a:ea typeface="Fira Sans Black"/>
                <a:cs typeface="Fira Sans Black"/>
                <a:sym typeface="Fira Sans Black"/>
              </a:rPr>
              <a:t>B.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Les mines de 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diamants</a:t>
            </a:r>
            <a:r>
              <a:rPr lang="en" sz="2200">
                <a:latin typeface="Fira Sans"/>
                <a:ea typeface="Fira Sans"/>
                <a:cs typeface="Fira Sans"/>
                <a:sym typeface="Fira Sans"/>
              </a:rPr>
              <a:t> n’existent pas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" name="Google Shape;146;p20"/>
          <p:cNvSpPr txBox="1"/>
          <p:nvPr>
            <p:ph idx="4294967295" type="ctrTitle"/>
          </p:nvPr>
        </p:nvSpPr>
        <p:spPr>
          <a:xfrm>
            <a:off x="911700" y="1031325"/>
            <a:ext cx="65373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Pour vous, pourquoi c’est une arnaque ?</a:t>
            </a:r>
            <a:endParaRPr sz="2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347" y="1998393"/>
            <a:ext cx="813300" cy="8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350" y="2985175"/>
            <a:ext cx="813300" cy="81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r>
              <a:rPr lang="en"/>
              <a:t> sur 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3A8E"/>
      </a:dk1>
      <a:lt1>
        <a:srgbClr val="FFFFFF"/>
      </a:lt1>
      <a:dk2>
        <a:srgbClr val="595959"/>
      </a:dk2>
      <a:lt2>
        <a:srgbClr val="EEEEEE"/>
      </a:lt2>
      <a:accent1>
        <a:srgbClr val="213A8E"/>
      </a:accent1>
      <a:accent2>
        <a:srgbClr val="213A8E"/>
      </a:accent2>
      <a:accent3>
        <a:srgbClr val="78909C"/>
      </a:accent3>
      <a:accent4>
        <a:srgbClr val="FFAB40"/>
      </a:accent4>
      <a:accent5>
        <a:srgbClr val="0097A7"/>
      </a:accent5>
      <a:accent6>
        <a:srgbClr val="213A8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